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79" r:id="rId5"/>
    <p:sldId id="258" r:id="rId6"/>
    <p:sldId id="260" r:id="rId7"/>
    <p:sldId id="261" r:id="rId8"/>
    <p:sldId id="282" r:id="rId9"/>
    <p:sldId id="284" r:id="rId10"/>
    <p:sldId id="264" r:id="rId11"/>
    <p:sldId id="262" r:id="rId12"/>
    <p:sldId id="263" r:id="rId13"/>
    <p:sldId id="265" r:id="rId14"/>
    <p:sldId id="269" r:id="rId15"/>
    <p:sldId id="270" r:id="rId16"/>
    <p:sldId id="285" r:id="rId17"/>
    <p:sldId id="267" r:id="rId18"/>
    <p:sldId id="266" r:id="rId19"/>
    <p:sldId id="268" r:id="rId20"/>
    <p:sldId id="273" r:id="rId21"/>
    <p:sldId id="276" r:id="rId22"/>
    <p:sldId id="274" r:id="rId23"/>
    <p:sldId id="283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613" autoAdjust="0"/>
  </p:normalViewPr>
  <p:slideViewPr>
    <p:cSldViewPr>
      <p:cViewPr>
        <p:scale>
          <a:sx n="54" d="100"/>
          <a:sy n="54" d="100"/>
        </p:scale>
        <p:origin x="-16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2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CLIC Patrons 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General Public</c:v>
                </c:pt>
                <c:pt idx="1">
                  <c:v>Inmates</c:v>
                </c:pt>
                <c:pt idx="2">
                  <c:v>Attorneys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25.8</c:v>
                </c:pt>
                <c:pt idx="1">
                  <c:v>46.5</c:v>
                </c:pt>
                <c:pt idx="2">
                  <c:v>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649F-03C5-429D-B013-9C3706C2F662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7E09-1978-4E1B-A498-1E6194A20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-assisted_legal_research" TargetMode="External"/><Relationship Id="rId7" Type="http://schemas.openxmlformats.org/officeDocument/2006/relationships/hyperlink" Target="https://en.wikipedia.org/wiki/Statut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ase_law" TargetMode="External"/><Relationship Id="rId5" Type="http://schemas.openxmlformats.org/officeDocument/2006/relationships/hyperlink" Target="https://en.wikipedia.org/wiki/United_States" TargetMode="External"/><Relationship Id="rId4" Type="http://schemas.openxmlformats.org/officeDocument/2006/relationships/hyperlink" Target="https://en.wikipedia.org/wiki/Lawyer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r>
              <a:rPr lang="en-US" baseline="0" dirty="0" smtClean="0"/>
              <a:t>, </a:t>
            </a:r>
            <a:r>
              <a:rPr lang="en-US" b="1" baseline="0" dirty="0" smtClean="0"/>
              <a:t>Cynthia</a:t>
            </a:r>
            <a:r>
              <a:rPr lang="en-US" b="0" baseline="0" dirty="0" smtClean="0"/>
              <a:t>! And thank you for this great </a:t>
            </a:r>
            <a:r>
              <a:rPr lang="en-US" baseline="0" dirty="0" smtClean="0"/>
              <a:t>opportunity to tell you about Community Legal Information </a:t>
            </a:r>
            <a:r>
              <a:rPr lang="en-US" b="0" baseline="0" dirty="0" smtClean="0"/>
              <a:t>Corner </a:t>
            </a:r>
            <a:r>
              <a:rPr lang="en-US" baseline="0" dirty="0" smtClean="0"/>
              <a:t>(</a:t>
            </a:r>
            <a:r>
              <a:rPr lang="en-US" b="1" baseline="0" dirty="0" smtClean="0"/>
              <a:t>CLIC for short</a:t>
            </a:r>
            <a:r>
              <a:rPr lang="en-US" baseline="0" dirty="0" smtClean="0"/>
              <a:t>), a </a:t>
            </a:r>
            <a:r>
              <a:rPr lang="en-US" b="1" baseline="0" dirty="0" smtClean="0"/>
              <a:t>new resource</a:t>
            </a:r>
            <a:r>
              <a:rPr lang="en-US" baseline="0" dirty="0" smtClean="0"/>
              <a:t> of legal reference in Vermont.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Among</a:t>
            </a:r>
            <a:r>
              <a:rPr lang="en-US" dirty="0" smtClean="0"/>
              <a:t> other CLIC legal </a:t>
            </a:r>
            <a:r>
              <a:rPr lang="en-US" b="1" dirty="0" smtClean="0"/>
              <a:t>research tools</a:t>
            </a:r>
            <a:r>
              <a:rPr lang="en-US" dirty="0" smtClean="0"/>
              <a:t> are also </a:t>
            </a:r>
            <a:r>
              <a:rPr lang="en-US" b="1" dirty="0" smtClean="0"/>
              <a:t>open access </a:t>
            </a:r>
            <a:r>
              <a:rPr lang="en-US" b="1" dirty="0" err="1" smtClean="0"/>
              <a:t>LibGuides</a:t>
            </a:r>
            <a:r>
              <a:rPr lang="en-US" dirty="0" smtClean="0"/>
              <a:t>.</a:t>
            </a:r>
            <a:r>
              <a:rPr lang="en-US" baseline="0" dirty="0" smtClean="0"/>
              <a:t> Here </a:t>
            </a:r>
            <a:r>
              <a:rPr lang="en-US" b="1" baseline="0" dirty="0" smtClean="0"/>
              <a:t>Jane Woldow, one of our six Reference Librarians</a:t>
            </a:r>
            <a:r>
              <a:rPr lang="en-US" b="0" baseline="0" dirty="0" smtClean="0"/>
              <a:t>, </a:t>
            </a:r>
            <a:r>
              <a:rPr lang="en-US" b="1" baseline="0" dirty="0" smtClean="0"/>
              <a:t>invites</a:t>
            </a:r>
            <a:r>
              <a:rPr lang="en-US" baseline="0" dirty="0" smtClean="0"/>
              <a:t> you and your patrons to use her </a:t>
            </a:r>
            <a:r>
              <a:rPr lang="en-US" b="1" baseline="0" dirty="0" smtClean="0"/>
              <a:t>VT Law Research Guide</a:t>
            </a:r>
            <a:r>
              <a:rPr lang="en-US" b="0" baseline="0" dirty="0" smtClean="0"/>
              <a:t>, where you can find: text of VT Constitution and VT Cases, as well as information on VT Judiciary, VT Legislation, VT Administrative Law, VT Local &amp; Municipal Government, and VT Practice Materials &amp; Periodicals.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 </a:t>
            </a:r>
            <a:r>
              <a:rPr lang="en-US" b="0" dirty="0" smtClean="0"/>
              <a:t>growing</a:t>
            </a:r>
            <a:r>
              <a:rPr lang="en-US" b="1" dirty="0" smtClean="0"/>
              <a:t> print collection </a:t>
            </a:r>
            <a:r>
              <a:rPr lang="en-US" dirty="0" smtClean="0"/>
              <a:t>contains numerous </a:t>
            </a:r>
            <a:r>
              <a:rPr lang="en-US" b="1" dirty="0" smtClean="0"/>
              <a:t>NOLO</a:t>
            </a:r>
            <a:r>
              <a:rPr lang="en-US" dirty="0" smtClean="0"/>
              <a:t> books. As you may know, NOLO is a publisher of </a:t>
            </a:r>
            <a:r>
              <a:rPr lang="en-US" b="1" dirty="0" smtClean="0"/>
              <a:t>self-help</a:t>
            </a:r>
            <a:r>
              <a:rPr lang="en-US" dirty="0" smtClean="0"/>
              <a:t> texts:</a:t>
            </a:r>
            <a:r>
              <a:rPr lang="en-US" baseline="0" dirty="0" smtClean="0"/>
              <a:t> a wide range fr</a:t>
            </a:r>
            <a:r>
              <a:rPr lang="en-US" dirty="0" smtClean="0"/>
              <a:t>om</a:t>
            </a:r>
            <a:r>
              <a:rPr lang="en-US" baseline="0" dirty="0" smtClean="0"/>
              <a:t> dealing with a </a:t>
            </a:r>
            <a:r>
              <a:rPr lang="en-US" b="1" baseline="0" dirty="0" smtClean="0"/>
              <a:t>dog’s bite </a:t>
            </a:r>
            <a:r>
              <a:rPr lang="en-US" baseline="0" dirty="0" smtClean="0"/>
              <a:t>to fighting a </a:t>
            </a:r>
            <a:r>
              <a:rPr lang="en-US" b="1" baseline="0" dirty="0" smtClean="0"/>
              <a:t>DUI ticket </a:t>
            </a:r>
            <a:r>
              <a:rPr lang="en-US" baseline="0" dirty="0" smtClean="0"/>
              <a:t>, from filing for a </a:t>
            </a:r>
            <a:r>
              <a:rPr lang="en-US" b="1" baseline="0" dirty="0" smtClean="0"/>
              <a:t>divorce</a:t>
            </a:r>
            <a:r>
              <a:rPr lang="en-US" baseline="0" dirty="0" smtClean="0"/>
              <a:t> to building a </a:t>
            </a:r>
            <a:r>
              <a:rPr lang="en-US" b="1" baseline="0" dirty="0" smtClean="0"/>
              <a:t>small claim</a:t>
            </a:r>
            <a:r>
              <a:rPr lang="en-US" baseline="0" dirty="0" smtClean="0"/>
              <a:t> case </a:t>
            </a:r>
            <a:r>
              <a:rPr lang="en-US" i="1" baseline="0" dirty="0" smtClean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SHOW THE NOLOs</a:t>
            </a:r>
            <a:r>
              <a:rPr lang="en-US" i="1" baseline="0" dirty="0" smtClean="0">
                <a:solidFill>
                  <a:srgbClr val="FFFF00"/>
                </a:solidFill>
              </a:rPr>
              <a:t>).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 </a:t>
            </a:r>
            <a:r>
              <a:rPr lang="en-US" b="1" dirty="0" smtClean="0"/>
              <a:t>Vermont legal collection </a:t>
            </a:r>
            <a:r>
              <a:rPr lang="en-US" dirty="0" smtClean="0"/>
              <a:t>contains statutes, forms</a:t>
            </a:r>
            <a:r>
              <a:rPr lang="en-US" baseline="0" dirty="0" smtClean="0"/>
              <a:t>, and jurisdiction-specific </a:t>
            </a:r>
            <a:r>
              <a:rPr lang="en-US" dirty="0" smtClean="0"/>
              <a:t>reference materials. This collection has been well used by self-represented </a:t>
            </a:r>
            <a:r>
              <a:rPr lang="en-US" b="1" dirty="0" smtClean="0"/>
              <a:t>litigants</a:t>
            </a:r>
            <a:r>
              <a:rPr lang="en-US" dirty="0" smtClean="0"/>
              <a:t>, as well as local </a:t>
            </a:r>
            <a:r>
              <a:rPr lang="en-US" b="1" dirty="0" smtClean="0"/>
              <a:t>attorneys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b="1" i="1" dirty="0" smtClean="0"/>
              <a:t>SHOW VT FORMS</a:t>
            </a:r>
            <a:r>
              <a:rPr lang="en-US" b="1" i="1" baseline="0" dirty="0" smtClean="0"/>
              <a:t> BOOK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analyze </a:t>
            </a:r>
            <a:r>
              <a:rPr lang="en-US" b="1" dirty="0" smtClean="0"/>
              <a:t>CLIC usage</a:t>
            </a:r>
            <a:r>
              <a:rPr lang="en-US" dirty="0" smtClean="0"/>
              <a:t>, we </a:t>
            </a:r>
            <a:r>
              <a:rPr lang="en-US" b="1" dirty="0" smtClean="0"/>
              <a:t>utilize Gimlet</a:t>
            </a:r>
            <a:r>
              <a:rPr lang="en-US" dirty="0" smtClean="0"/>
              <a:t>, an economical yet effective</a:t>
            </a:r>
            <a:r>
              <a:rPr lang="en-US" baseline="0" dirty="0" smtClean="0"/>
              <a:t> statistics software favored by many librarians. </a:t>
            </a:r>
          </a:p>
          <a:p>
            <a:endParaRPr lang="en-US" baseline="0" dirty="0" smtClean="0"/>
          </a:p>
          <a:p>
            <a:r>
              <a:rPr lang="en-US" b="1" i="1" baseline="0" dirty="0" smtClean="0"/>
              <a:t>I imagine some of you use Gimlet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</a:t>
            </a:r>
            <a:r>
              <a:rPr lang="en-US" b="1" baseline="0" dirty="0" smtClean="0"/>
              <a:t>populate</a:t>
            </a:r>
            <a:r>
              <a:rPr lang="en-US" baseline="0" dirty="0" smtClean="0"/>
              <a:t> Gimlet to track patrons’ </a:t>
            </a:r>
            <a:r>
              <a:rPr lang="en-US" b="1" baseline="0" dirty="0" smtClean="0"/>
              <a:t>questions</a:t>
            </a:r>
            <a:r>
              <a:rPr lang="en-US" baseline="0" dirty="0" smtClean="0"/>
              <a:t>, search </a:t>
            </a:r>
            <a:r>
              <a:rPr lang="en-US" b="1" baseline="0" dirty="0" smtClean="0"/>
              <a:t>answers</a:t>
            </a:r>
            <a:r>
              <a:rPr lang="en-US" baseline="0" dirty="0" smtClean="0"/>
              <a:t>, predict </a:t>
            </a:r>
            <a:r>
              <a:rPr lang="en-US" b="1" baseline="0" dirty="0" smtClean="0"/>
              <a:t>trends</a:t>
            </a:r>
            <a:r>
              <a:rPr lang="en-US" baseline="0" dirty="0" smtClean="0"/>
              <a:t>, and build </a:t>
            </a:r>
            <a:r>
              <a:rPr lang="en-US" b="1" baseline="0" dirty="0" smtClean="0"/>
              <a:t>reports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Gimlet I can gather statistics by 1) </a:t>
            </a:r>
            <a:r>
              <a:rPr lang="en-US" baseline="0" dirty="0" smtClean="0"/>
              <a:t>question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(directional or research), 2) question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(email/phone/walk-in/mail), also 3) whether </a:t>
            </a:r>
            <a:r>
              <a:rPr lang="en-US" b="1" baseline="0" dirty="0" smtClean="0"/>
              <a:t>CLIC was</a:t>
            </a:r>
            <a:r>
              <a:rPr lang="en-US" baseline="0" dirty="0" smtClean="0"/>
              <a:t> </a:t>
            </a:r>
            <a:r>
              <a:rPr lang="en-US" b="1" baseline="0" dirty="0" smtClean="0"/>
              <a:t>referred to </a:t>
            </a:r>
            <a:r>
              <a:rPr lang="en-US" b="0" baseline="0" dirty="0" smtClean="0"/>
              <a:t>a patron by someone</a:t>
            </a:r>
            <a:r>
              <a:rPr lang="en-US" baseline="0" dirty="0" smtClean="0"/>
              <a:t>, or 4) whether </a:t>
            </a:r>
            <a:r>
              <a:rPr lang="en-US" b="1" baseline="0" dirty="0" smtClean="0"/>
              <a:t>CLIC patron is referred to </a:t>
            </a:r>
            <a:r>
              <a:rPr lang="en-US" b="0" baseline="0" dirty="0" smtClean="0"/>
              <a:t>someone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for the further help.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baseline="0" dirty="0" smtClean="0"/>
              <a:t>“We are the law library and not the law office</a:t>
            </a:r>
            <a:r>
              <a:rPr lang="en-US" dirty="0" smtClean="0"/>
              <a:t>,” so we refer </a:t>
            </a:r>
            <a:r>
              <a:rPr lang="en-US" baseline="0" dirty="0" smtClean="0"/>
              <a:t>our public patrons (around 10% of them) to legal entities to get legal help: </a:t>
            </a:r>
            <a:r>
              <a:rPr lang="en-US" b="1" baseline="0" dirty="0" smtClean="0"/>
              <a:t>VT Legal Aid</a:t>
            </a:r>
            <a:r>
              <a:rPr lang="en-US" baseline="0" dirty="0" smtClean="0"/>
              <a:t>, </a:t>
            </a:r>
            <a:r>
              <a:rPr lang="en-US" b="1" baseline="0" dirty="0" smtClean="0"/>
              <a:t>Law Line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Prisoners’ Rights</a:t>
            </a:r>
            <a:r>
              <a:rPr lang="en-US" baseline="0" dirty="0" smtClean="0"/>
              <a:t> Office at the </a:t>
            </a:r>
            <a:r>
              <a:rPr lang="en-US" b="1" baseline="0" dirty="0" smtClean="0"/>
              <a:t>VT Defender General</a:t>
            </a:r>
            <a:r>
              <a:rPr lang="en-US" baseline="0" dirty="0" smtClean="0"/>
              <a:t>. The Prisoners Right’s Office handles </a:t>
            </a:r>
            <a:r>
              <a:rPr lang="en-US" b="1" baseline="0" dirty="0" smtClean="0"/>
              <a:t>inquiries from inmates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certain</a:t>
            </a:r>
            <a:r>
              <a:rPr lang="en-US" baseline="0" dirty="0" smtClean="0"/>
              <a:t> cases, </a:t>
            </a:r>
            <a:r>
              <a:rPr lang="en-US" b="1" dirty="0" smtClean="0"/>
              <a:t>South Royalton Legal Clinic </a:t>
            </a:r>
            <a:r>
              <a:rPr lang="en-US" b="0" dirty="0" smtClean="0"/>
              <a:t>is</a:t>
            </a:r>
            <a:r>
              <a:rPr lang="en-US" b="1" dirty="0" smtClean="0"/>
              <a:t> </a:t>
            </a:r>
            <a:r>
              <a:rPr lang="en-US" b="1" baseline="0" dirty="0" smtClean="0"/>
              <a:t>a</a:t>
            </a:r>
            <a:r>
              <a:rPr lang="en-US" b="1" dirty="0" smtClean="0"/>
              <a:t>nother</a:t>
            </a:r>
            <a:r>
              <a:rPr lang="en-US" dirty="0" smtClean="0"/>
              <a:t> legal entity that is </a:t>
            </a:r>
            <a:r>
              <a:rPr lang="en-US" b="1" dirty="0" smtClean="0"/>
              <a:t>available for some</a:t>
            </a:r>
            <a:r>
              <a:rPr lang="en-US" baseline="0" dirty="0" smtClean="0"/>
              <a:t> </a:t>
            </a:r>
            <a:r>
              <a:rPr lang="en-US" dirty="0" smtClean="0"/>
              <a:t>Vermont residents. Situated on VLS campus, it is </a:t>
            </a:r>
            <a:r>
              <a:rPr lang="en-US" b="1" dirty="0" smtClean="0"/>
              <a:t>the first and still</a:t>
            </a:r>
            <a:r>
              <a:rPr lang="en-US" b="1" baseline="0" dirty="0" smtClean="0"/>
              <a:t> the only</a:t>
            </a:r>
            <a:r>
              <a:rPr lang="en-US" baseline="0" dirty="0" smtClean="0"/>
              <a:t> law student-staffed office providing legal representation in the state. </a:t>
            </a:r>
            <a:r>
              <a:rPr lang="en-US" b="1" baseline="0" dirty="0" smtClean="0"/>
              <a:t>Under the supervision</a:t>
            </a:r>
            <a:r>
              <a:rPr lang="en-US" baseline="0" dirty="0" smtClean="0"/>
              <a:t> of experienced staff attorneys, the Legal Clinic </a:t>
            </a:r>
            <a:r>
              <a:rPr lang="en-US" b="1" baseline="0" dirty="0" smtClean="0"/>
              <a:t>handles Civil Law matters</a:t>
            </a:r>
            <a:r>
              <a:rPr lang="en-US" baseline="0" dirty="0" smtClean="0"/>
              <a:t>, </a:t>
            </a:r>
            <a:r>
              <a:rPr lang="en-US" b="1" baseline="0" dirty="0" smtClean="0"/>
              <a:t>free for qualified </a:t>
            </a:r>
            <a:r>
              <a:rPr lang="en-US" baseline="0" dirty="0" smtClean="0"/>
              <a:t>low-income Vermonters primarily </a:t>
            </a:r>
            <a:r>
              <a:rPr lang="en-US" b="1" baseline="0" dirty="0" smtClean="0"/>
              <a:t>from Windsor and Orange Counties</a:t>
            </a:r>
            <a:r>
              <a:rPr lang="en-US" b="0" baseline="0" dirty="0" smtClean="0"/>
              <a:t>, and </a:t>
            </a:r>
            <a:r>
              <a:rPr lang="en-US" b="1" baseline="0" dirty="0" smtClean="0"/>
              <a:t>immigrants state-wide</a:t>
            </a:r>
            <a:r>
              <a:rPr lang="en-US" b="0" baseline="0" dirty="0" smtClean="0"/>
              <a:t>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8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present break down</a:t>
            </a:r>
            <a:r>
              <a:rPr lang="en-US" b="1" baseline="0" dirty="0" smtClean="0"/>
              <a:t> </a:t>
            </a:r>
            <a:r>
              <a:rPr lang="en-US" baseline="0" dirty="0" smtClean="0"/>
              <a:t>of </a:t>
            </a:r>
            <a:r>
              <a:rPr lang="en-US" dirty="0" smtClean="0"/>
              <a:t>CLIC patrons is based on the 4 months statistics</a:t>
            </a:r>
            <a:r>
              <a:rPr lang="en-US" baseline="0" dirty="0" smtClean="0"/>
              <a:t>: about </a:t>
            </a:r>
            <a:r>
              <a:rPr lang="en-US" b="1" dirty="0" smtClean="0"/>
              <a:t>250 inquiries in 4 </a:t>
            </a:r>
            <a:r>
              <a:rPr lang="en-US" b="1" dirty="0" err="1" smtClean="0"/>
              <a:t>mos</a:t>
            </a:r>
            <a:r>
              <a:rPr lang="en-US" dirty="0" smtClean="0"/>
              <a:t>/</a:t>
            </a:r>
            <a:r>
              <a:rPr lang="en-US" baseline="0" dirty="0" smtClean="0"/>
              <a:t>about </a:t>
            </a:r>
            <a:r>
              <a:rPr lang="en-US" b="1" dirty="0" smtClean="0"/>
              <a:t>2 inquiries daily</a:t>
            </a:r>
            <a:r>
              <a:rPr lang="en-US" dirty="0" smtClean="0"/>
              <a:t> (each inquiry may take</a:t>
            </a:r>
            <a:r>
              <a:rPr lang="en-US" baseline="0" dirty="0" smtClean="0"/>
              <a:t> anywhere from 5 minutes to over an hour to answer). So, it has been steady for our 6 Reference Librarians: daily, </a:t>
            </a:r>
            <a:r>
              <a:rPr lang="en-US" i="1" baseline="0" dirty="0" smtClean="0"/>
              <a:t>Monday through Saturday</a:t>
            </a:r>
            <a:r>
              <a:rPr lang="en-US" baseline="0" dirty="0" smtClean="0"/>
              <a:t>, someone is on Reference Duty. </a:t>
            </a:r>
            <a:endParaRPr lang="en-US" dirty="0" smtClean="0"/>
          </a:p>
          <a:p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General public </a:t>
            </a:r>
            <a:r>
              <a:rPr lang="en-US" baseline="0" dirty="0" smtClean="0"/>
              <a:t>(including </a:t>
            </a:r>
            <a:r>
              <a:rPr lang="en-US" i="1" baseline="0" dirty="0" smtClean="0"/>
              <a:t>self-represented or pro se</a:t>
            </a:r>
            <a:r>
              <a:rPr lang="en-US" baseline="0" dirty="0" smtClean="0"/>
              <a:t> litigants)- </a:t>
            </a:r>
            <a:r>
              <a:rPr lang="en-US" b="1" baseline="0" dirty="0" smtClean="0"/>
              <a:t>BLUE </a:t>
            </a:r>
            <a:r>
              <a:rPr lang="en-US" b="0" baseline="0" dirty="0" smtClean="0"/>
              <a:t>(26%)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Inmates-</a:t>
            </a:r>
            <a:r>
              <a:rPr lang="en-US" baseline="0" dirty="0" smtClean="0"/>
              <a:t> </a:t>
            </a:r>
            <a:r>
              <a:rPr lang="en-US" b="1" baseline="0" dirty="0" smtClean="0"/>
              <a:t>RED </a:t>
            </a:r>
            <a:r>
              <a:rPr lang="en-US" b="0" baseline="0" dirty="0" smtClean="0"/>
              <a:t>(46%)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Attorneys</a:t>
            </a:r>
            <a:r>
              <a:rPr lang="en-US" baseline="0" dirty="0" smtClean="0"/>
              <a:t> (incl. paralegals)- </a:t>
            </a:r>
            <a:r>
              <a:rPr lang="en-US" b="1" baseline="0" dirty="0" smtClean="0"/>
              <a:t>GREEN</a:t>
            </a:r>
            <a:r>
              <a:rPr lang="en-US" baseline="0" dirty="0" smtClean="0"/>
              <a:t> (28%)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While general public and attorneys email us (26%), come to us (25%), or call us (15%), </a:t>
            </a:r>
            <a:r>
              <a:rPr lang="en-US" b="1" baseline="0" dirty="0" smtClean="0"/>
              <a:t>inmates write to us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5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Inmates’ letters </a:t>
            </a:r>
            <a:r>
              <a:rPr lang="en-US" b="1" baseline="0" dirty="0" smtClean="0"/>
              <a:t>reach us </a:t>
            </a:r>
            <a:r>
              <a:rPr lang="en-US" baseline="0" dirty="0" smtClean="0"/>
              <a:t>several times a week. Most of them are looking for cases they can use to advocate their own post-conviction relief.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8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Apart from walking</a:t>
            </a:r>
            <a:r>
              <a:rPr lang="en-US" baseline="0" dirty="0" smtClean="0"/>
              <a:t> into CLIC or writing a letter, patrons can call the </a:t>
            </a:r>
            <a:r>
              <a:rPr lang="en-US" b="1" i="1" baseline="0" dirty="0" smtClean="0"/>
              <a:t>Ask a Law Librarian Line</a:t>
            </a:r>
            <a:r>
              <a:rPr lang="en-US" b="0" i="1" baseline="0" dirty="0" smtClean="0"/>
              <a:t> </a:t>
            </a:r>
            <a:r>
              <a:rPr lang="en-US" b="1" baseline="0" dirty="0" smtClean="0"/>
              <a:t>831-1313</a:t>
            </a:r>
            <a:r>
              <a:rPr lang="en-US" baseline="0" dirty="0" smtClean="0"/>
              <a:t> or email to </a:t>
            </a:r>
            <a:r>
              <a:rPr lang="en-US" b="1" baseline="0" dirty="0" smtClean="0"/>
              <a:t>reference@vermontlaw.edu</a:t>
            </a:r>
            <a:r>
              <a:rPr lang="en-US" baseline="0" dirty="0" smtClean="0"/>
              <a:t>  </a:t>
            </a:r>
            <a:r>
              <a:rPr lang="en-US" b="0" i="1" baseline="0" dirty="0" smtClean="0"/>
              <a:t>(I HAVE THESE BUSINESS CARDS FOR YOU AFTER  THE PRESENTTION)</a:t>
            </a:r>
            <a:r>
              <a:rPr lang="en-US" baseline="0" dirty="0" smtClean="0"/>
              <a:t>. The inquiries are typically answered during business hours within a day or so. 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most of you have probably heard,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Vermont State Law Library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 last summer. So,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Cornell Library at Vermont Law School stepped up to provide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reference services to the community.  The annual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 through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VT Department of Libraries to Vermont Law School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enabled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creation of the Community Legal Information Corner on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VLS campus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7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Hopefully, today’s presentation has</a:t>
            </a:r>
            <a:r>
              <a:rPr lang="en-US" b="0" baseline="0" dirty="0" smtClean="0"/>
              <a:t> shed some light onto legal reference resources that are available to you and your patrons. </a:t>
            </a:r>
            <a:r>
              <a:rPr lang="en-US" b="1" baseline="0" dirty="0" smtClean="0"/>
              <a:t>C</a:t>
            </a:r>
            <a:r>
              <a:rPr lang="en-US" b="1" dirty="0" smtClean="0"/>
              <a:t>ome </a:t>
            </a:r>
            <a:r>
              <a:rPr lang="en-US" b="1" baseline="0" dirty="0" smtClean="0"/>
              <a:t>and visit us </a:t>
            </a:r>
            <a:r>
              <a:rPr lang="en-US" b="0" baseline="0" dirty="0" smtClean="0"/>
              <a:t>at </a:t>
            </a:r>
            <a:r>
              <a:rPr lang="en-US" baseline="0" dirty="0" smtClean="0"/>
              <a:t>Vermont Law School, take </a:t>
            </a:r>
            <a:r>
              <a:rPr lang="en-US" b="1" baseline="0" dirty="0" smtClean="0"/>
              <a:t>CLIC business cards </a:t>
            </a:r>
            <a:r>
              <a:rPr lang="en-US" b="0" baseline="0" dirty="0" smtClean="0"/>
              <a:t>and</a:t>
            </a:r>
            <a:r>
              <a:rPr lang="en-US" b="1" baseline="0" dirty="0" smtClean="0"/>
              <a:t> s</a:t>
            </a:r>
            <a:r>
              <a:rPr lang="en-US" b="1" dirty="0" smtClean="0"/>
              <a:t>pread the word</a:t>
            </a:r>
            <a:r>
              <a:rPr lang="en-US" b="0" dirty="0" smtClean="0"/>
              <a:t>.</a:t>
            </a:r>
            <a:r>
              <a:rPr lang="en-US" b="0" baseline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7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Since we’ve been talking about legal resources, here is </a:t>
            </a:r>
            <a:r>
              <a:rPr lang="en-US" b="1" dirty="0" smtClean="0"/>
              <a:t>the</a:t>
            </a:r>
            <a:r>
              <a:rPr lang="en-US" b="0" dirty="0" smtClean="0"/>
              <a:t> </a:t>
            </a:r>
            <a:r>
              <a:rPr lang="en-US" b="1" dirty="0" smtClean="0"/>
              <a:t>language </a:t>
            </a:r>
            <a:r>
              <a:rPr lang="en-US" b="0" dirty="0" smtClean="0"/>
              <a:t>from </a:t>
            </a:r>
            <a:r>
              <a:rPr lang="en-US" b="1" dirty="0" smtClean="0"/>
              <a:t>Section 605</a:t>
            </a:r>
            <a:r>
              <a:rPr lang="en-US" b="1" baseline="0" dirty="0" smtClean="0"/>
              <a:t> of Title 22</a:t>
            </a:r>
            <a:r>
              <a:rPr lang="en-US" baseline="0" dirty="0" smtClean="0"/>
              <a:t> of </a:t>
            </a:r>
            <a:r>
              <a:rPr lang="en-US" b="1" baseline="0" dirty="0" smtClean="0"/>
              <a:t>Vermont Statutes Annotated</a:t>
            </a:r>
            <a:r>
              <a:rPr lang="en-US" baseline="0" dirty="0" smtClean="0"/>
              <a:t>, which </a:t>
            </a:r>
            <a:r>
              <a:rPr lang="en-US" b="1" baseline="0" dirty="0" smtClean="0"/>
              <a:t>mandates</a:t>
            </a:r>
            <a:r>
              <a:rPr lang="en-US" baseline="0" dirty="0" smtClean="0"/>
              <a:t> the State of Vermont to have </a:t>
            </a:r>
            <a:r>
              <a:rPr lang="en-US" dirty="0" smtClean="0"/>
              <a:t>a state law library </a:t>
            </a:r>
            <a:r>
              <a:rPr lang="en-US" b="1" dirty="0" smtClean="0"/>
              <a:t>to serve</a:t>
            </a:r>
            <a:r>
              <a:rPr lang="en-US" b="0" dirty="0" smtClean="0"/>
              <a:t>, among other people,</a:t>
            </a:r>
            <a:r>
              <a:rPr lang="en-US" b="1" dirty="0" smtClean="0"/>
              <a:t> </a:t>
            </a:r>
            <a:r>
              <a:rPr lang="en-US" dirty="0" smtClean="0"/>
              <a:t>“members of the legal profession, legislature, officials</a:t>
            </a:r>
            <a:r>
              <a:rPr lang="en-US" baseline="0" dirty="0" smtClean="0"/>
              <a:t> of state government </a:t>
            </a:r>
            <a:r>
              <a:rPr lang="en-US" b="0" i="0" baseline="0" dirty="0" smtClean="0"/>
              <a:t>and </a:t>
            </a:r>
            <a:r>
              <a:rPr lang="en-US" b="1" i="1" baseline="0" dirty="0" smtClean="0"/>
              <a:t>the general public</a:t>
            </a:r>
            <a:r>
              <a:rPr lang="en-US" baseline="0" dirty="0" smtClean="0"/>
              <a:t>.”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2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CLIC has</a:t>
            </a:r>
            <a:r>
              <a:rPr lang="en-US" baseline="0" dirty="0" smtClean="0"/>
              <a:t> been effectively </a:t>
            </a:r>
            <a:r>
              <a:rPr lang="en-US" b="1" baseline="0" dirty="0" smtClean="0"/>
              <a:t>fulfilling the role </a:t>
            </a:r>
            <a:r>
              <a:rPr lang="en-US" b="0" baseline="0" dirty="0" smtClean="0"/>
              <a:t>of the state law library. W</a:t>
            </a:r>
            <a:r>
              <a:rPr lang="en-US" baseline="0" dirty="0" smtClean="0"/>
              <a:t>e are grateful for </a:t>
            </a:r>
            <a:r>
              <a:rPr lang="en-US" b="1" baseline="0" dirty="0" smtClean="0"/>
              <a:t>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grant through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VT Department of Libraries</a:t>
            </a:r>
            <a:r>
              <a:rPr lang="en-US" baseline="0" dirty="0" smtClean="0"/>
              <a:t>. We are hoping that after the </a:t>
            </a:r>
            <a:r>
              <a:rPr lang="en-US" b="1" baseline="0" dirty="0" smtClean="0"/>
              <a:t>initial baby steps </a:t>
            </a:r>
            <a:r>
              <a:rPr lang="en-US" baseline="0" dirty="0" smtClean="0"/>
              <a:t>CLIC will continue </a:t>
            </a:r>
            <a:r>
              <a:rPr lang="en-US" b="1" baseline="0" dirty="0" smtClean="0"/>
              <a:t>to grow and serve </a:t>
            </a:r>
            <a:r>
              <a:rPr lang="en-US" b="0" baseline="0" dirty="0" smtClean="0"/>
              <a:t>the Vermont community</a:t>
            </a:r>
            <a:r>
              <a:rPr lang="en-US" b="1" baseline="0" dirty="0" smtClean="0"/>
              <a:t>.</a:t>
            </a:r>
            <a:r>
              <a:rPr lang="en-US" baseline="0" dirty="0" smtClean="0"/>
              <a:t> 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8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conclusion, </a:t>
            </a:r>
            <a:r>
              <a:rPr lang="en-US" b="1" i="1" dirty="0" smtClean="0"/>
              <a:t>“it takes a village</a:t>
            </a:r>
            <a:r>
              <a:rPr lang="en-US" b="0" i="0" baseline="0" dirty="0" smtClean="0"/>
              <a:t> </a:t>
            </a:r>
            <a:r>
              <a:rPr lang="en-US" b="1" i="1" dirty="0" smtClean="0"/>
              <a:t>to raise</a:t>
            </a:r>
            <a:r>
              <a:rPr lang="en-US" b="1" i="1" baseline="0" dirty="0" smtClean="0"/>
              <a:t> </a:t>
            </a:r>
            <a:r>
              <a:rPr lang="en-US" b="1" i="1" dirty="0" smtClean="0"/>
              <a:t>CLIC!”</a:t>
            </a:r>
            <a:r>
              <a:rPr lang="en-US" dirty="0" smtClean="0"/>
              <a:t>  So, CLIC is a </a:t>
            </a:r>
            <a:r>
              <a:rPr lang="en-US" b="1" dirty="0" smtClean="0"/>
              <a:t>truly team effort</a:t>
            </a:r>
            <a:r>
              <a:rPr lang="en-US" dirty="0" smtClean="0"/>
              <a:t> and would not have been possible without </a:t>
            </a:r>
            <a:r>
              <a:rPr lang="en-US" smtClean="0"/>
              <a:t>help</a:t>
            </a:r>
            <a:r>
              <a:rPr lang="en-US" baseline="0" smtClean="0"/>
              <a:t> of </a:t>
            </a:r>
            <a:r>
              <a:rPr lang="en-US" smtClean="0"/>
              <a:t>my </a:t>
            </a:r>
            <a:r>
              <a:rPr lang="en-US" dirty="0" smtClean="0"/>
              <a:t>wonderful colleagues </a:t>
            </a:r>
            <a:r>
              <a:rPr lang="en-US" baseline="0" dirty="0" smtClean="0"/>
              <a:t>at Cornell Library </a:t>
            </a:r>
            <a:r>
              <a:rPr lang="en-US" dirty="0" smtClean="0"/>
              <a:t>(</a:t>
            </a:r>
            <a:r>
              <a:rPr lang="en-US" b="1" dirty="0" smtClean="0"/>
              <a:t>from Right to Left</a:t>
            </a:r>
            <a:r>
              <a:rPr lang="en-US" dirty="0" smtClean="0"/>
              <a:t>): Carl, Michele, Lisa, Rhonda, Chenfang, Beth, Jane, Cynthia, Christine, and Jane.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0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</a:t>
            </a:r>
            <a:r>
              <a:rPr lang="en-US" b="1" baseline="0" dirty="0" smtClean="0"/>
              <a:t>appreciate your time and attention </a:t>
            </a:r>
            <a:r>
              <a:rPr lang="en-US" baseline="0" dirty="0" smtClean="0"/>
              <a:t>and will be </a:t>
            </a:r>
            <a:r>
              <a:rPr lang="en-US" b="1" baseline="0" dirty="0" smtClean="0"/>
              <a:t>happy to answer</a:t>
            </a:r>
            <a:r>
              <a:rPr lang="en-US" baseline="0" dirty="0" smtClean="0"/>
              <a:t> any questions. 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Don’t forget </a:t>
            </a:r>
            <a:r>
              <a:rPr lang="en-US" b="1" i="1" baseline="0" dirty="0" smtClean="0"/>
              <a:t>CLIC business cards</a:t>
            </a:r>
            <a:r>
              <a:rPr lang="en-US" i="1" baseline="0" dirty="0" smtClean="0"/>
              <a:t>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Vermont Law School is a </a:t>
            </a:r>
            <a:r>
              <a:rPr lang="en-US" b="1" baseline="0" dirty="0" smtClean="0"/>
              <a:t>private, American Bar Association-accredited</a:t>
            </a:r>
            <a:r>
              <a:rPr lang="en-US" b="0" baseline="0" dirty="0" smtClean="0"/>
              <a:t>, </a:t>
            </a:r>
            <a:r>
              <a:rPr lang="en-US" baseline="0" dirty="0" smtClean="0"/>
              <a:t>law school </a:t>
            </a:r>
            <a:r>
              <a:rPr lang="en-US" b="1" baseline="0" dirty="0" smtClean="0"/>
              <a:t>located</a:t>
            </a:r>
            <a:r>
              <a:rPr lang="en-US" baseline="0" dirty="0" smtClean="0"/>
              <a:t> in South Royalton (</a:t>
            </a:r>
            <a:r>
              <a:rPr lang="en-US" b="1" baseline="0" dirty="0" smtClean="0"/>
              <a:t>exit 2</a:t>
            </a:r>
            <a:r>
              <a:rPr lang="en-US" baseline="0" dirty="0" smtClean="0"/>
              <a:t> </a:t>
            </a:r>
            <a:r>
              <a:rPr lang="en-US" b="1" baseline="0" dirty="0" smtClean="0"/>
              <a:t>off I-89</a:t>
            </a:r>
            <a:r>
              <a:rPr lang="en-US" baseline="0" dirty="0" smtClean="0"/>
              <a:t>). It was founded </a:t>
            </a:r>
            <a:r>
              <a:rPr lang="en-US" b="1" baseline="0" dirty="0" smtClean="0"/>
              <a:t>44 years ago</a:t>
            </a:r>
            <a:r>
              <a:rPr lang="en-US" baseline="0" dirty="0" smtClean="0"/>
              <a:t>, and has been consistently the </a:t>
            </a:r>
            <a:r>
              <a:rPr lang="en-US" b="1" baseline="0" dirty="0" smtClean="0"/>
              <a:t>#1</a:t>
            </a:r>
            <a:r>
              <a:rPr lang="en-US" baseline="0" dirty="0" smtClean="0"/>
              <a:t> </a:t>
            </a:r>
            <a:r>
              <a:rPr lang="en-US" b="1" baseline="0" dirty="0" smtClean="0"/>
              <a:t>national </a:t>
            </a:r>
            <a:r>
              <a:rPr lang="en-US" b="0" baseline="0" dirty="0" smtClean="0"/>
              <a:t>school</a:t>
            </a:r>
            <a:r>
              <a:rPr lang="en-US" baseline="0" dirty="0" smtClean="0"/>
              <a:t> in Environmental Law. It is also </a:t>
            </a:r>
            <a:r>
              <a:rPr lang="en-US" b="1" baseline="0" dirty="0" smtClean="0"/>
              <a:t>ranked</a:t>
            </a:r>
            <a:r>
              <a:rPr lang="en-US" baseline="0" dirty="0" smtClean="0"/>
              <a:t> nationally for its </a:t>
            </a:r>
            <a:r>
              <a:rPr lang="en-US" b="1" baseline="0" dirty="0" smtClean="0"/>
              <a:t>experientia</a:t>
            </a:r>
            <a:r>
              <a:rPr lang="en-US" baseline="0" dirty="0" smtClean="0"/>
              <a:t>l programs, which allow students to get real life legal experience. </a:t>
            </a:r>
            <a:r>
              <a:rPr lang="en-US" b="1" baseline="0" dirty="0" smtClean="0"/>
              <a:t>Enrollment</a:t>
            </a:r>
            <a:r>
              <a:rPr lang="en-US" baseline="0" dirty="0" smtClean="0"/>
              <a:t> is over 600 students </a:t>
            </a:r>
            <a:r>
              <a:rPr lang="en-US" b="1" baseline="0" dirty="0" smtClean="0"/>
              <a:t>who graduate </a:t>
            </a:r>
            <a:r>
              <a:rPr lang="en-US" baseline="0" dirty="0" smtClean="0"/>
              <a:t>with Juris Doctor degrees and/or various Masters Degrees. Since the motto of the school is </a:t>
            </a:r>
            <a:r>
              <a:rPr lang="en-US" b="1" i="1" baseline="0" dirty="0" smtClean="0"/>
              <a:t>Law for the Community and the World</a:t>
            </a:r>
            <a:r>
              <a:rPr lang="en-US" b="0" i="0" baseline="0" dirty="0" smtClean="0"/>
              <a:t>, it was logical to open CLIC on VLS campus. </a:t>
            </a:r>
            <a:r>
              <a:rPr lang="en-US" baseline="0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Under the grant, Cornell</a:t>
            </a:r>
            <a:r>
              <a:rPr lang="en-US" baseline="0" dirty="0" smtClean="0"/>
              <a:t> Library had </a:t>
            </a:r>
            <a:r>
              <a:rPr lang="en-US" b="1" baseline="0" dirty="0" smtClean="0"/>
              <a:t>to hire CLIC Coordinator</a:t>
            </a:r>
            <a:r>
              <a:rPr lang="en-US" baseline="0" dirty="0" smtClean="0"/>
              <a:t>. So, I applied for the vacancy, which sounded like a </a:t>
            </a:r>
            <a:r>
              <a:rPr lang="en-US" b="1" baseline="0" dirty="0" smtClean="0"/>
              <a:t>“dream job” </a:t>
            </a:r>
            <a:r>
              <a:rPr lang="en-US" b="0" baseline="0" dirty="0" smtClean="0"/>
              <a:t>to me, as it had 3 of my “</a:t>
            </a:r>
            <a:r>
              <a:rPr lang="en-US" b="1" baseline="0" dirty="0" smtClean="0"/>
              <a:t>favorite things</a:t>
            </a:r>
            <a:r>
              <a:rPr lang="en-US" b="0" baseline="0" dirty="0" smtClean="0"/>
              <a:t>”: </a:t>
            </a:r>
            <a:r>
              <a:rPr lang="en-US" b="1" baseline="0" dirty="0" smtClean="0"/>
              <a:t>law + library science + VLS.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learned about VLS 25 years ago</a:t>
            </a:r>
            <a:r>
              <a:rPr lang="en-US" dirty="0" smtClean="0"/>
              <a:t>, when I</a:t>
            </a:r>
            <a:r>
              <a:rPr lang="en-US" baseline="0" dirty="0" smtClean="0"/>
              <a:t> was a </a:t>
            </a:r>
            <a:r>
              <a:rPr lang="en-US" b="1" baseline="0" dirty="0" smtClean="0"/>
              <a:t>TV journalist</a:t>
            </a:r>
            <a:r>
              <a:rPr lang="en-US" baseline="0" dirty="0" smtClean="0"/>
              <a:t> in Russia and interviewed visiting VLS faculty. A couple of years later I </a:t>
            </a:r>
            <a:r>
              <a:rPr lang="en-US" b="1" baseline="0" dirty="0" smtClean="0"/>
              <a:t>immigrated to the US </a:t>
            </a:r>
            <a:r>
              <a:rPr lang="en-US" b="0" baseline="0" dirty="0" smtClean="0"/>
              <a:t>(Vermont)</a:t>
            </a:r>
            <a:r>
              <a:rPr lang="en-US" b="1" baseline="0" dirty="0" smtClean="0"/>
              <a:t> </a:t>
            </a:r>
            <a:r>
              <a:rPr lang="en-US" baseline="0" dirty="0" smtClean="0"/>
              <a:t>and I </a:t>
            </a:r>
            <a:r>
              <a:rPr lang="en-US" b="1" baseline="0" dirty="0" smtClean="0"/>
              <a:t>re-tooled</a:t>
            </a:r>
            <a:r>
              <a:rPr lang="en-US" baseline="0" dirty="0" smtClean="0"/>
              <a:t> myself by earning </a:t>
            </a:r>
            <a:r>
              <a:rPr lang="en-US" b="1" baseline="0" dirty="0" smtClean="0"/>
              <a:t>JD degree </a:t>
            </a:r>
            <a:r>
              <a:rPr lang="en-US" baseline="0" dirty="0" smtClean="0"/>
              <a:t>from VLS, and </a:t>
            </a:r>
            <a:r>
              <a:rPr lang="en-US" b="1" baseline="0" dirty="0" smtClean="0"/>
              <a:t>Masters</a:t>
            </a:r>
            <a:r>
              <a:rPr lang="en-US" baseline="0" dirty="0" smtClean="0"/>
              <a:t> in Library Science from Simmons College. I also did </a:t>
            </a:r>
            <a:r>
              <a:rPr lang="en-US" b="1" baseline="0" dirty="0" smtClean="0"/>
              <a:t>diverse community service </a:t>
            </a:r>
            <a:r>
              <a:rPr lang="en-US" baseline="0" dirty="0" smtClean="0"/>
              <a:t>work: </a:t>
            </a:r>
            <a:r>
              <a:rPr lang="en-US" b="1" baseline="0" dirty="0" smtClean="0"/>
              <a:t>volunteering </a:t>
            </a:r>
            <a:r>
              <a:rPr lang="en-US" b="0" baseline="0" dirty="0" smtClean="0"/>
              <a:t>at </a:t>
            </a:r>
            <a:r>
              <a:rPr lang="en-US" baseline="0" dirty="0" smtClean="0"/>
              <a:t>my local </a:t>
            </a:r>
            <a:r>
              <a:rPr lang="en-US" b="1" baseline="0" dirty="0" smtClean="0"/>
              <a:t>Hartland Public Library, VA Medical Center</a:t>
            </a:r>
            <a:r>
              <a:rPr lang="en-US" baseline="0" dirty="0" smtClean="0"/>
              <a:t> in WRJ; also became a </a:t>
            </a:r>
            <a:r>
              <a:rPr lang="en-US" b="1" baseline="0" dirty="0" smtClean="0"/>
              <a:t>Vermont Community Rep</a:t>
            </a:r>
            <a:r>
              <a:rPr lang="en-US" baseline="0" dirty="0" smtClean="0"/>
              <a:t> of Digital Public Library of America. </a:t>
            </a:r>
          </a:p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4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CLIC Coordinator,  I 1</a:t>
            </a:r>
            <a:r>
              <a:rPr lang="en-US" b="0" dirty="0" smtClean="0"/>
              <a:t>) </a:t>
            </a:r>
            <a:r>
              <a:rPr lang="en-US" b="1" dirty="0" smtClean="0"/>
              <a:t>provide</a:t>
            </a:r>
            <a:r>
              <a:rPr lang="en-US" b="1" baseline="0" dirty="0" smtClean="0"/>
              <a:t> </a:t>
            </a:r>
            <a:r>
              <a:rPr lang="en-US" b="1" dirty="0" smtClean="0"/>
              <a:t>access </a:t>
            </a:r>
            <a:r>
              <a:rPr lang="en-US" dirty="0" smtClean="0"/>
              <a:t>to legal information,</a:t>
            </a:r>
            <a:r>
              <a:rPr lang="en-US" baseline="0" dirty="0" smtClean="0"/>
              <a:t>  </a:t>
            </a:r>
            <a:r>
              <a:rPr lang="en-US" b="0" baseline="0" dirty="0" smtClean="0"/>
              <a:t>2) </a:t>
            </a:r>
            <a:r>
              <a:rPr lang="en-US" b="1" baseline="0" dirty="0" smtClean="0"/>
              <a:t>enrich collection </a:t>
            </a:r>
            <a:r>
              <a:rPr lang="en-US" baseline="0" dirty="0" smtClean="0"/>
              <a:t>based on </a:t>
            </a:r>
            <a:r>
              <a:rPr lang="en-US" b="1" baseline="0" dirty="0" smtClean="0"/>
              <a:t>statistics of usage</a:t>
            </a:r>
            <a:r>
              <a:rPr lang="en-US" baseline="0" dirty="0" smtClean="0"/>
              <a:t>, 3) </a:t>
            </a:r>
            <a:r>
              <a:rPr lang="en-US" b="1" baseline="0" dirty="0" smtClean="0"/>
              <a:t>create </a:t>
            </a:r>
            <a:r>
              <a:rPr lang="en-US" b="1" baseline="0" dirty="0" err="1" smtClean="0"/>
              <a:t>LibGuides</a:t>
            </a:r>
            <a:r>
              <a:rPr lang="en-US" b="1" baseline="0" dirty="0" smtClean="0"/>
              <a:t> </a:t>
            </a:r>
            <a:r>
              <a:rPr lang="en-US" baseline="0" dirty="0" smtClean="0"/>
              <a:t>to assist patrons and reference librarians, and, </a:t>
            </a:r>
            <a:r>
              <a:rPr lang="en-US" b="1" baseline="0" dirty="0" smtClean="0"/>
              <a:t>of course</a:t>
            </a:r>
            <a:r>
              <a:rPr lang="en-US" baseline="0" dirty="0" smtClean="0"/>
              <a:t> </a:t>
            </a:r>
            <a:r>
              <a:rPr lang="en-US" b="1" baseline="0" dirty="0" smtClean="0"/>
              <a:t>4) train librarians </a:t>
            </a:r>
            <a:r>
              <a:rPr lang="en-US" baseline="0" dirty="0" smtClean="0"/>
              <a:t>on how to provide legal reference to the public- </a:t>
            </a:r>
            <a:r>
              <a:rPr lang="en-US" b="1" i="1" baseline="0" dirty="0" smtClean="0"/>
              <a:t>exactly what we are doing here today</a:t>
            </a:r>
            <a:r>
              <a:rPr lang="en-US" i="1" baseline="0" dirty="0" smtClean="0"/>
              <a:t>! </a:t>
            </a:r>
            <a:r>
              <a:rPr lang="en-US" baseline="0" dirty="0" smtClean="0"/>
              <a:t> 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 is situated on</a:t>
            </a:r>
            <a:r>
              <a:rPr lang="en-US" baseline="0" dirty="0" smtClean="0"/>
              <a:t> the first floor of Cornell Library and </a:t>
            </a:r>
            <a:r>
              <a:rPr lang="en-US" dirty="0" smtClean="0"/>
              <a:t>has two </a:t>
            </a:r>
            <a:r>
              <a:rPr lang="en-US" b="1" dirty="0" smtClean="0"/>
              <a:t>walk-in Westlaw </a:t>
            </a:r>
            <a:r>
              <a:rPr lang="en-US" b="0" dirty="0" smtClean="0"/>
              <a:t>terminals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you may know,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Westlaw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one of the primary </a:t>
            </a:r>
            <a:r>
              <a:rPr lang="en-US" sz="1200" b="1" i="0" u="none" strike="noStrike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3" tooltip="Computer-assisted legal research"/>
              </a:rPr>
              <a:t>online legal research services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awyers"/>
              </a:rPr>
              <a:t>lawyers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law students 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ted States"/>
              </a:rPr>
              <a:t>United States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Subscription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Westlaw includes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40,000 databases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ase law"/>
              </a:rPr>
              <a:t>case law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state and federal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tatute"/>
              </a:rPr>
              <a:t>statutes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administrative codes, newspaper and magazine articles, public records, law journals, law reviews, treatises, legal forms and other information resources.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 </a:t>
            </a:r>
            <a:r>
              <a:rPr lang="en-US" b="1" baseline="0" dirty="0" smtClean="0"/>
              <a:t>WL </a:t>
            </a:r>
            <a:r>
              <a:rPr lang="en-US" b="0" baseline="0" dirty="0" smtClean="0"/>
              <a:t>is </a:t>
            </a:r>
            <a:r>
              <a:rPr lang="en-US" b="1" baseline="0" dirty="0" smtClean="0"/>
              <a:t>free for public</a:t>
            </a:r>
            <a:r>
              <a:rPr lang="en-US" b="0" baseline="0" dirty="0" smtClean="0"/>
              <a:t>; although </a:t>
            </a:r>
            <a:r>
              <a:rPr lang="en-US" b="1" baseline="0" dirty="0" smtClean="0"/>
              <a:t>not as all-inclusive </a:t>
            </a:r>
            <a:r>
              <a:rPr lang="en-US" b="0" baseline="0" dirty="0" smtClean="0"/>
              <a:t>as a subscription one, </a:t>
            </a:r>
            <a:r>
              <a:rPr lang="en-US" baseline="0" dirty="0" smtClean="0"/>
              <a:t>it </a:t>
            </a:r>
            <a:r>
              <a:rPr lang="en-US" b="1" baseline="0" dirty="0" smtClean="0"/>
              <a:t>satisfies </a:t>
            </a:r>
            <a:r>
              <a:rPr lang="en-US" b="0" baseline="0" dirty="0" smtClean="0"/>
              <a:t>the majority </a:t>
            </a:r>
            <a:r>
              <a:rPr lang="en-US" baseline="0" dirty="0" smtClean="0"/>
              <a:t>of public inquiries. We are also </a:t>
            </a:r>
            <a:r>
              <a:rPr lang="en-US" b="1" baseline="0" dirty="0" smtClean="0"/>
              <a:t>planning to broaden our CLIC WL</a:t>
            </a:r>
            <a:r>
              <a:rPr lang="en-US" baseline="0" dirty="0" smtClean="0"/>
              <a:t> offerings this summer. It is pretty </a:t>
            </a:r>
            <a:r>
              <a:rPr lang="en-US" b="1" baseline="0" dirty="0" smtClean="0"/>
              <a:t>intuitive</a:t>
            </a:r>
            <a:r>
              <a:rPr lang="en-US" b="0" baseline="0" dirty="0" smtClean="0"/>
              <a:t> database,</a:t>
            </a:r>
            <a:r>
              <a:rPr lang="en-US" baseline="0" dirty="0" smtClean="0"/>
              <a:t> so anyone can come to CLIC and search it.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WL search results can be </a:t>
            </a:r>
            <a:r>
              <a:rPr lang="en-US" b="1" dirty="0" smtClean="0"/>
              <a:t>emailed</a:t>
            </a:r>
            <a:r>
              <a:rPr lang="en-US" dirty="0" smtClean="0"/>
              <a:t>, uploaded to a patron’s </a:t>
            </a:r>
            <a:r>
              <a:rPr lang="en-US" b="1" dirty="0" smtClean="0"/>
              <a:t>USB drive</a:t>
            </a:r>
            <a:r>
              <a:rPr lang="en-US" dirty="0" smtClean="0"/>
              <a:t>,</a:t>
            </a:r>
            <a:r>
              <a:rPr lang="en-US" baseline="0" dirty="0" smtClean="0"/>
              <a:t> or </a:t>
            </a:r>
            <a:r>
              <a:rPr lang="en-US" b="1" baseline="0" dirty="0" smtClean="0"/>
              <a:t>printed</a:t>
            </a:r>
            <a:r>
              <a:rPr lang="en-US" baseline="0" dirty="0" smtClean="0"/>
              <a:t> out- all </a:t>
            </a:r>
            <a:r>
              <a:rPr lang="en-US" b="1" i="1" baseline="0" dirty="0" smtClean="0"/>
              <a:t>free of charge</a:t>
            </a:r>
            <a:r>
              <a:rPr lang="en-US" baseline="0" dirty="0" smtClean="0"/>
              <a:t> for patrons. Here you can see the installation of the CLIC’s brand new printer, which happened last week.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7E09-1978-4E1B-A498-1E6194A201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9B90-279C-4001-8659-C0C7CA9C886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4F76-216D-4ABD-9201-004085325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may@vermontlaw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0" y="838198"/>
            <a:ext cx="2514600" cy="350520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CLIC:</a:t>
            </a:r>
            <a:br>
              <a:rPr lang="en-US" sz="3600" b="1" dirty="0" smtClean="0"/>
            </a:br>
            <a:r>
              <a:rPr lang="en-US" sz="3600" b="1" dirty="0" smtClean="0"/>
              <a:t>Community</a:t>
            </a:r>
            <a:br>
              <a:rPr lang="en-US" sz="3600" b="1" dirty="0" smtClean="0"/>
            </a:br>
            <a:r>
              <a:rPr lang="en-US" sz="3600" b="1" dirty="0" smtClean="0"/>
              <a:t>Legal </a:t>
            </a:r>
            <a:br>
              <a:rPr lang="en-US" sz="3600" b="1" dirty="0" smtClean="0"/>
            </a:br>
            <a:r>
              <a:rPr lang="en-US" sz="3600" b="1" dirty="0" smtClean="0"/>
              <a:t>Information</a:t>
            </a:r>
            <a:br>
              <a:rPr lang="en-US" sz="3600" b="1" dirty="0" smtClean="0"/>
            </a:br>
            <a:r>
              <a:rPr lang="en-US" sz="3600" b="1" dirty="0" smtClean="0"/>
              <a:t>Corner 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400800" cy="11430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dirty="0" smtClean="0"/>
              <a:t>Natalia May</a:t>
            </a:r>
          </a:p>
          <a:p>
            <a:pPr algn="r"/>
            <a:r>
              <a:rPr lang="en-US" dirty="0" smtClean="0"/>
              <a:t>CLIC Coordinator</a:t>
            </a:r>
          </a:p>
          <a:p>
            <a:pPr algn="r"/>
            <a:r>
              <a:rPr lang="en-US" dirty="0" smtClean="0"/>
              <a:t>Vermont Law School </a:t>
            </a:r>
          </a:p>
          <a:p>
            <a:pPr algn="r"/>
            <a:r>
              <a:rPr lang="en-US" dirty="0" smtClean="0"/>
              <a:t>Spring 2016</a:t>
            </a:r>
          </a:p>
          <a:p>
            <a:pPr algn="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6" y="838200"/>
            <a:ext cx="549639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37"/>
    </mc:Choice>
    <mc:Fallback xmlns="">
      <p:transition spd="slow" advClick="0" advTm="71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namay\AppData\Local\Microsoft\Windows\Temporary Internet Files\Content.Outlook\EG1QXPQR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5" y="914400"/>
            <a:ext cx="853831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3733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 descr="C:\Users\Natalia\Desktop\IMG_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4572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9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5601" name="Picture 1" descr="C:\Users\Natalia\Desktop\IMG_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924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3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5800" y="2286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10294" cy="58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962400" y="609600"/>
            <a:ext cx="3276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666999"/>
            <a:ext cx="2819400" cy="1676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Natalia\Desktop\IMG_1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5195169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8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362199"/>
            <a:ext cx="3657600" cy="2362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9457" name="Picture 1" descr="C:\Users\Natalia\Desktop\PicSh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"/>
            <a:ext cx="64770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2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191000" cy="1523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337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0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50077194"/>
              </p:ext>
            </p:extLst>
          </p:nvPr>
        </p:nvGraphicFramePr>
        <p:xfrm>
          <a:off x="609600" y="685800"/>
          <a:ext cx="7772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4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1"/>
            <a:ext cx="26670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Natalia\Desktop\IMG_1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92667"/>
            <a:ext cx="6705600" cy="596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3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267200" y="868680"/>
            <a:ext cx="1752600" cy="8077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Natalia\Desktop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154704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2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00259" cy="456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11"/>
    </mc:Choice>
    <mc:Fallback xmlns="">
      <p:transition spd="slow" advClick="0" advTm="24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886200" y="457199"/>
            <a:ext cx="1905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057401"/>
            <a:ext cx="3505200" cy="3581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Natalia\Desktop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38848" cy="5967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9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22860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1001"/>
            <a:ext cx="5257800" cy="4419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 descr="C:\Users\Natalia\Desktop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64" y="457200"/>
            <a:ext cx="8530296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2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2895600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2005806"/>
            <a:ext cx="74390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09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 descr="\\FILES1\PERSONAL\namay\Desktop\20151217_09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914400"/>
            <a:ext cx="7900419" cy="49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33528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9600" dirty="0" smtClean="0">
              <a:latin typeface="Brush Script MT" pitchFamily="66" charset="0"/>
            </a:endParaRPr>
          </a:p>
          <a:p>
            <a:pPr algn="ctr">
              <a:buNone/>
            </a:pPr>
            <a:r>
              <a:rPr lang="en-US" sz="9600" dirty="0" smtClean="0">
                <a:solidFill>
                  <a:srgbClr val="00B050"/>
                </a:solidFill>
                <a:latin typeface="Brush Script MT" pitchFamily="66" charset="0"/>
              </a:rPr>
              <a:t>Thank you!</a:t>
            </a:r>
          </a:p>
          <a:p>
            <a:pPr algn="ctr">
              <a:buNone/>
            </a:pPr>
            <a:endParaRPr lang="en-US" sz="9600" dirty="0" smtClean="0">
              <a:solidFill>
                <a:srgbClr val="00B050"/>
              </a:solidFill>
              <a:latin typeface="Brush Script MT" pitchFamily="66" charset="0"/>
            </a:endParaRPr>
          </a:p>
          <a:p>
            <a:pPr algn="r">
              <a:buNone/>
            </a:pPr>
            <a:r>
              <a:rPr lang="en-US" sz="2800" dirty="0" smtClean="0">
                <a:latin typeface="+mj-lt"/>
              </a:rPr>
              <a:t>Natalia May</a:t>
            </a:r>
          </a:p>
          <a:p>
            <a:pPr algn="r">
              <a:buNone/>
            </a:pPr>
            <a:r>
              <a:rPr lang="en-US" sz="2800" dirty="0" smtClean="0">
                <a:latin typeface="+mj-lt"/>
              </a:rPr>
              <a:t>CLIC Coordinator</a:t>
            </a:r>
          </a:p>
          <a:p>
            <a:pPr algn="r">
              <a:buNone/>
            </a:pPr>
            <a:r>
              <a:rPr lang="en-US" sz="2800" dirty="0" smtClean="0">
                <a:latin typeface="+mj-lt"/>
                <a:hlinkClick r:id="rId3"/>
              </a:rPr>
              <a:t>namay@vermontlaw.edu</a:t>
            </a:r>
            <a:endParaRPr lang="en-US" sz="2800" dirty="0" smtClean="0">
              <a:latin typeface="+mj-lt"/>
            </a:endParaRPr>
          </a:p>
          <a:p>
            <a:pPr algn="r">
              <a:buNone/>
            </a:pPr>
            <a:r>
              <a:rPr lang="en-US" sz="2800" dirty="0" smtClean="0">
                <a:latin typeface="+mj-lt"/>
              </a:rPr>
              <a:t>(802) 831-1440</a:t>
            </a:r>
          </a:p>
          <a:p>
            <a:pPr algn="r">
              <a:buNone/>
            </a:pPr>
            <a:endParaRPr lang="en-US" sz="2800" dirty="0">
              <a:solidFill>
                <a:srgbClr val="00B05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4752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0"/>
    </mc:Choice>
    <mc:Fallback xmlns="">
      <p:transition spd="slow" advClick="0" advTm="29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19553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58"/>
    </mc:Choice>
    <mc:Fallback xmlns="">
      <p:transition spd="slow" advClick="0" advTm="28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842" name="AutoShape 2" descr="Displaying IMG_16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isplaying IMG_16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C:\Users\Natalia\Desktop\CLIC_Natali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90428"/>
            <a:ext cx="7772400" cy="5833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4"/>
    </mc:Choice>
    <mc:Fallback xmlns="">
      <p:transition spd="slow" advClick="0" advTm="18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86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2057401"/>
            <a:ext cx="3581400" cy="243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namay\AppData\Local\Microsoft\Windows\Temporary Internet Files\Content.Outlook\EG1QXPQR\IMG_2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8907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94"/>
    </mc:Choice>
    <mc:Fallback xmlns="">
      <p:transition spd="slow" advClick="0" advTm="21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543800" cy="5516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1745" name="Picture 1" descr="C:\Users\Natalia\Desktop\IMG_1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7790"/>
            <a:ext cx="8128000" cy="579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1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553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24384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971801"/>
            <a:ext cx="2514600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\\FILES1\PERSONAL\namay\Desktop\CLIC_NewPr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29200" cy="63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1355</Words>
  <Application>Microsoft Office PowerPoint</Application>
  <PresentationFormat>On-screen Show (4:3)</PresentationFormat>
  <Paragraphs>95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CLIC: Community Legal  Information Corner  </vt:lpstr>
      <vt:lpstr>PowerPoint Presentation</vt:lpstr>
      <vt:lpstr>PowerPoint Presentation</vt:lpstr>
      <vt:lpstr>PowerPoint Presentation</vt:lpstr>
      <vt:lpstr>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</vt:lpstr>
      <vt:lpstr>  </vt:lpstr>
      <vt:lpstr>PowerPoint Presentation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Vermont Law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CLIC: Community Legal Information Corner  at  Vermont Law School</dc:title>
  <dc:creator>Natalia May</dc:creator>
  <cp:lastModifiedBy>Tailor</cp:lastModifiedBy>
  <cp:revision>722</cp:revision>
  <dcterms:created xsi:type="dcterms:W3CDTF">2016-03-18T14:41:46Z</dcterms:created>
  <dcterms:modified xsi:type="dcterms:W3CDTF">2016-05-18T19:00:49Z</dcterms:modified>
</cp:coreProperties>
</file>