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57" r:id="rId4"/>
    <p:sldId id="273" r:id="rId5"/>
    <p:sldId id="258" r:id="rId6"/>
    <p:sldId id="259" r:id="rId7"/>
    <p:sldId id="260" r:id="rId8"/>
    <p:sldId id="263" r:id="rId9"/>
    <p:sldId id="264" r:id="rId10"/>
    <p:sldId id="269" r:id="rId11"/>
    <p:sldId id="265" r:id="rId12"/>
    <p:sldId id="270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3F4293BE-A3F1-4406-BF50-DD6D12D34BD8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3D820036-58E4-4BE0-BA98-3B29A921B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0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655A-6DD2-47F2-B7D3-AB8A2ED8D681}" type="datetimeFigureOut">
              <a:rPr lang="en-US" smtClean="0"/>
              <a:t>5/20/2016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3E9F-BD2F-47E2-B288-701DA2EFF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3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3E9F-BD2F-47E2-B288-701DA2EFFE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EEAC7B6-BA60-4306-ABA0-9B41A235BBB3}" type="datetimeFigureOut">
              <a:rPr lang="en-US" smtClean="0"/>
              <a:pPr/>
              <a:t>5/20/2016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A1E8972-10CC-4B68-B6BE-D6984FA33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vermontjudiciary.org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libguides.vermontlaw.edu/vermontlawguide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oc.gov/law/help/guide.php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lp.findlaw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po.gov/fdsys/?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congress.gov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286000"/>
            <a:ext cx="3313355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Legal Reference for Public Librarians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420035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Vermont Library Conference</a:t>
            </a:r>
          </a:p>
          <a:p>
            <a:r>
              <a:rPr lang="en-US" dirty="0" smtClean="0"/>
              <a:t>May 18, 2016</a:t>
            </a:r>
          </a:p>
          <a:p>
            <a:endParaRPr lang="en-US" dirty="0" smtClean="0"/>
          </a:p>
          <a:p>
            <a:r>
              <a:rPr lang="en-US" dirty="0" smtClean="0"/>
              <a:t>Cynthia Lewis &amp; Natalia May</a:t>
            </a:r>
          </a:p>
          <a:p>
            <a:endParaRPr lang="en-US" dirty="0"/>
          </a:p>
        </p:txBody>
      </p:sp>
      <p:pic>
        <p:nvPicPr>
          <p:cNvPr id="1026" name="Picture 2" descr="\\Files1\personal\clewis\AppData\Roaming\PixelMetrics\CaptureWiz\Tem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198465"/>
            <a:ext cx="202882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5344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#6 Vermont State Legislature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\\Files1\personal\clewis\AppData\Roaming\PixelMetrics\CaptureWiz\Tem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20262" cy="5181600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533400"/>
            <a:ext cx="7024744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#5 Vermont Judiciary</a:t>
            </a:r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129792" cy="5257800"/>
          </a:xfrm>
          <a:prstGeom prst="rect">
            <a:avLst/>
          </a:prstGeom>
          <a:noFill/>
          <a:ln w="603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onut 2"/>
          <p:cNvSpPr/>
          <p:nvPr/>
        </p:nvSpPr>
        <p:spPr>
          <a:xfrm>
            <a:off x="2743200" y="1828800"/>
            <a:ext cx="1371600" cy="685800"/>
          </a:xfrm>
          <a:prstGeom prst="donut">
            <a:avLst>
              <a:gd name="adj" fmla="val 1080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\\Files1\personal\clewis\AppData\Roaming\PixelMetrics\CaptureWiz\Temp\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04800"/>
            <a:ext cx="977627" cy="6404893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114800" y="1524000"/>
            <a:ext cx="3810000" cy="647700"/>
          </a:xfrm>
          <a:prstGeom prst="straightConnector1">
            <a:avLst/>
          </a:prstGeom>
          <a:ln w="730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 smtClean="0"/>
              <a:t>#</a:t>
            </a:r>
            <a:r>
              <a:rPr lang="en-US" sz="4400" dirty="0" smtClean="0"/>
              <a:t>4 Vermont Law Research Guide</a:t>
            </a:r>
            <a:endParaRPr lang="en-US" sz="4400" dirty="0"/>
          </a:p>
        </p:txBody>
      </p:sp>
      <p:pic>
        <p:nvPicPr>
          <p:cNvPr id="1026" name="Picture 2" descr="\\Files1\personal\clewis\AppData\Roaming\PixelMetrics\CaptureWiz\Temp\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524750" cy="4593670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663" y="457200"/>
            <a:ext cx="8534400" cy="1265238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#3 Cornell’s Legal Information Institute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3074" name="Picture 2" descr="\\Files1\personal\clewis\AppData\Roaming\PixelMetrics\CaptureWiz\Tem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8527"/>
            <a:ext cx="5067372" cy="5203825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762000"/>
            <a:ext cx="85344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#2 </a:t>
            </a:r>
            <a:r>
              <a:rPr lang="en-US" sz="4400" dirty="0" smtClean="0"/>
              <a:t>Google Scholar</a:t>
            </a:r>
            <a:endParaRPr lang="en-US" sz="4400" dirty="0"/>
          </a:p>
        </p:txBody>
      </p:sp>
      <p:pic>
        <p:nvPicPr>
          <p:cNvPr id="1028" name="Picture 4" descr="C:\Documents and Settings\CLEWIS\Application Data\PixelMetrics\CaptureWiz\Tem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7256020" cy="3405188"/>
          </a:xfrm>
          <a:prstGeom prst="rect">
            <a:avLst/>
          </a:prstGeom>
          <a:noFill/>
          <a:ln w="60325">
            <a:solidFill>
              <a:schemeClr val="accent5"/>
            </a:solidFill>
          </a:ln>
        </p:spPr>
      </p:pic>
      <p:pic>
        <p:nvPicPr>
          <p:cNvPr id="4098" name="Picture 2" descr="\\Files1\personal\clewis\AppData\Roaming\PixelMetrics\CaptureWiz\Temp\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753" y="3048000"/>
            <a:ext cx="5819775" cy="3667126"/>
          </a:xfrm>
          <a:prstGeom prst="rect">
            <a:avLst/>
          </a:prstGeom>
          <a:solidFill>
            <a:schemeClr val="accent3"/>
          </a:solidFill>
          <a:ln w="60325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65058" cy="990600"/>
          </a:xfrm>
        </p:spPr>
        <p:txBody>
          <a:bodyPr/>
          <a:lstStyle/>
          <a:p>
            <a:pPr algn="l"/>
            <a:r>
              <a:rPr lang="en-US" sz="3400" dirty="0" smtClean="0"/>
              <a:t>#1 Network of Librarians!</a:t>
            </a:r>
            <a:endParaRPr lang="en-US" sz="3400" dirty="0"/>
          </a:p>
        </p:txBody>
      </p:sp>
      <p:pic>
        <p:nvPicPr>
          <p:cNvPr id="2049" name="Picture 1" descr="C:\Documents and Settings\CLEWIS\Local Settings\Temporary Internet Files\Content.IE5\1OGAWBMC\MC9004394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5264"/>
            <a:ext cx="3125921" cy="3366376"/>
          </a:xfrm>
          <a:prstGeom prst="rect">
            <a:avLst/>
          </a:prstGeom>
          <a:noFill/>
        </p:spPr>
      </p:pic>
      <p:pic>
        <p:nvPicPr>
          <p:cNvPr id="2058" name="Picture 10" descr="C:\Documents and Settings\CLEWIS\Local Settings\Temporary Internet Files\Content.IE5\WGHXZ4RM\MP9004428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42" y="1828800"/>
            <a:ext cx="3520440" cy="197739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4142" y="4553527"/>
            <a:ext cx="4273927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Cynthia Lewis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Library Directory &amp; Assistant Professor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Vermont Law 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802.831.1444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clewis@vermontlaw.edu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0559" y="4800600"/>
            <a:ext cx="3050002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Natalia May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CLIC Coordinator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Vermont Law School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802.831.1440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namay@vermontlaw.edu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96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Legal resources in </a:t>
            </a:r>
            <a:r>
              <a:rPr lang="en-US" i="1" dirty="0" smtClean="0"/>
              <a:t>your</a:t>
            </a:r>
            <a:r>
              <a:rPr lang="en-US" dirty="0" smtClean="0"/>
              <a:t> library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56" y="3057171"/>
            <a:ext cx="5105400" cy="382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\\Files1\personal\clewis\AppData\Roaming\PixelMetrics\CaptureWiz\Temp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6019800" cy="205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534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Resources for VT Legal Research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48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Vermont Statutes Annotated – 31+ volumes</a:t>
            </a:r>
          </a:p>
          <a:p>
            <a:r>
              <a:rPr lang="en-US" sz="2800" dirty="0" smtClean="0"/>
              <a:t>Vermont Court Rules Annotated</a:t>
            </a:r>
          </a:p>
          <a:p>
            <a:r>
              <a:rPr lang="en-US" sz="2800" dirty="0" smtClean="0"/>
              <a:t>Vermont Rules of Evidence</a:t>
            </a:r>
          </a:p>
          <a:p>
            <a:r>
              <a:rPr lang="en-US" sz="2800" dirty="0" smtClean="0"/>
              <a:t>Vermont Reports</a:t>
            </a:r>
          </a:p>
          <a:p>
            <a:r>
              <a:rPr lang="en-US" sz="2800" dirty="0" smtClean="0"/>
              <a:t>Vermont Key Number Digest</a:t>
            </a:r>
          </a:p>
          <a:p>
            <a:r>
              <a:rPr lang="en-US" sz="2800" dirty="0" smtClean="0"/>
              <a:t>Code of Vermont Rules</a:t>
            </a:r>
          </a:p>
          <a:p>
            <a:r>
              <a:rPr lang="en-US" sz="2800" dirty="0" smtClean="0"/>
              <a:t>Vermont Family Law</a:t>
            </a:r>
          </a:p>
          <a:p>
            <a:r>
              <a:rPr lang="en-US" sz="2800" dirty="0" smtClean="0"/>
              <a:t>State Documents Bibliography: Vermont 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Vermont Statutes Annotated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472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Declaration of Independence</a:t>
            </a:r>
          </a:p>
          <a:p>
            <a:r>
              <a:rPr lang="en-US" sz="3200" dirty="0" smtClean="0"/>
              <a:t>Articles of Confederation</a:t>
            </a:r>
          </a:p>
          <a:p>
            <a:r>
              <a:rPr lang="en-US" sz="3200" dirty="0" smtClean="0"/>
              <a:t>U.S. and Vermont Constitutions</a:t>
            </a:r>
          </a:p>
          <a:p>
            <a:r>
              <a:rPr lang="en-US" sz="3200" dirty="0" smtClean="0"/>
              <a:t>Title 24 Appendices – Charters</a:t>
            </a:r>
          </a:p>
          <a:p>
            <a:r>
              <a:rPr lang="en-US" sz="3200" dirty="0" smtClean="0"/>
              <a:t>Title 10 – Act 250 Land Use &amp; Development</a:t>
            </a:r>
          </a:p>
          <a:p>
            <a:r>
              <a:rPr lang="en-US" sz="3200" dirty="0" smtClean="0"/>
              <a:t>Title 12 Court Procedure</a:t>
            </a:r>
          </a:p>
          <a:p>
            <a:r>
              <a:rPr lang="en-US" sz="3200" dirty="0" smtClean="0"/>
              <a:t>Rules of Procedure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53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Free Online Legal Research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Top 10 Legal Research Web Sites </a:t>
            </a:r>
            <a:r>
              <a:rPr lang="en-US" dirty="0" smtClean="0"/>
              <a:t>for Vermonters</a:t>
            </a:r>
            <a:endParaRPr lang="en-US" dirty="0"/>
          </a:p>
        </p:txBody>
      </p:sp>
      <p:pic>
        <p:nvPicPr>
          <p:cNvPr id="3074" name="Picture 2" descr="\\Files1\personal\clewis\AppData\Roaming\PixelMetrics\CaptureWiz\Tem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581400" cy="4583296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82000" cy="83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#10 </a:t>
            </a:r>
            <a:r>
              <a:rPr lang="en-US" dirty="0" smtClean="0"/>
              <a:t>Law Library of Congress</a:t>
            </a:r>
            <a:endParaRPr lang="en-US" dirty="0"/>
          </a:p>
        </p:txBody>
      </p:sp>
      <p:pic>
        <p:nvPicPr>
          <p:cNvPr id="2052" name="Picture 4" descr="\\Files1\personal\clewis\AppData\Roaming\PixelMetrics\CaptureWiz\Temp\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345507" cy="5424488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#9 </a:t>
            </a:r>
            <a:r>
              <a:rPr lang="en-US" dirty="0" err="1" smtClean="0"/>
              <a:t>Findlaw</a:t>
            </a:r>
            <a:r>
              <a:rPr lang="en-US" dirty="0" smtClean="0"/>
              <a:t> for Legal Professionals</a:t>
            </a:r>
            <a:endParaRPr lang="en-US" dirty="0"/>
          </a:p>
        </p:txBody>
      </p:sp>
      <p:pic>
        <p:nvPicPr>
          <p:cNvPr id="4098" name="Picture 2" descr="\\Files1\personal\clewis\AppData\Roaming\PixelMetrics\CaptureWiz\Temp\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49798" cy="4724400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400" dirty="0" smtClean="0"/>
              <a:t>#8 </a:t>
            </a:r>
            <a:r>
              <a:rPr lang="en-US" sz="3400" dirty="0" err="1" smtClean="0"/>
              <a:t>FDSys</a:t>
            </a:r>
            <a:r>
              <a:rPr lang="en-US" sz="3400" dirty="0" smtClean="0"/>
              <a:t> – going to be govinfo.gov</a:t>
            </a:r>
            <a:endParaRPr lang="en-US" sz="3400" dirty="0"/>
          </a:p>
        </p:txBody>
      </p:sp>
      <p:pic>
        <p:nvPicPr>
          <p:cNvPr id="5122" name="Picture 2" descr="\\Files1\personal\clewis\AppData\Roaming\PixelMetrics\CaptureWiz\Temp\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069052" cy="5224770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222" y="533400"/>
            <a:ext cx="8458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#7 Congress.gov</a:t>
            </a:r>
            <a:endParaRPr lang="en-US" dirty="0"/>
          </a:p>
        </p:txBody>
      </p:sp>
      <p:pic>
        <p:nvPicPr>
          <p:cNvPr id="6146" name="Picture 2" descr="\\Files1\personal\clewis\AppData\Roaming\PixelMetrics\CaptureWiz\Temp\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103343" cy="5410200"/>
          </a:xfrm>
          <a:prstGeom prst="rect">
            <a:avLst/>
          </a:prstGeom>
          <a:noFill/>
          <a:ln w="6032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806</TotalTime>
  <Words>177</Words>
  <Application>Microsoft Office PowerPoint</Application>
  <PresentationFormat>On-screen Show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Legal Reference for Public Librarians</vt:lpstr>
      <vt:lpstr>Legal resources in your library</vt:lpstr>
      <vt:lpstr>Resources for VT Legal Research</vt:lpstr>
      <vt:lpstr>Vermont Statutes Annotated</vt:lpstr>
      <vt:lpstr>Free Online Legal Research</vt:lpstr>
      <vt:lpstr>#10 Law Library of Congress</vt:lpstr>
      <vt:lpstr>#9 Findlaw for Legal Professionals</vt:lpstr>
      <vt:lpstr>#8 FDSys – going to be govinfo.gov</vt:lpstr>
      <vt:lpstr>#7 Congress.gov</vt:lpstr>
      <vt:lpstr>#6 Vermont State Legislature </vt:lpstr>
      <vt:lpstr>#5 Vermont Judiciary</vt:lpstr>
      <vt:lpstr>  #4 Vermont Law Research Guide</vt:lpstr>
      <vt:lpstr>#3 Cornell’s Legal Information Institute </vt:lpstr>
      <vt:lpstr>#2 Google Scholar</vt:lpstr>
      <vt:lpstr>#1 Network of Librarians!</vt:lpstr>
    </vt:vector>
  </TitlesOfParts>
  <Company>Vermont Law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Library Clients Cope with Legal Problems</dc:title>
  <dc:creator>VLS</dc:creator>
  <cp:lastModifiedBy>Natalia May</cp:lastModifiedBy>
  <cp:revision>65</cp:revision>
  <cp:lastPrinted>2016-05-12T14:25:36Z</cp:lastPrinted>
  <dcterms:created xsi:type="dcterms:W3CDTF">2011-10-12T19:03:39Z</dcterms:created>
  <dcterms:modified xsi:type="dcterms:W3CDTF">2016-05-20T14:05:55Z</dcterms:modified>
</cp:coreProperties>
</file>