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0"/>
  </p:notesMasterIdLst>
  <p:handoutMasterIdLst>
    <p:handoutMasterId r:id="rId121"/>
  </p:handoutMasterIdLst>
  <p:sldIdLst>
    <p:sldId id="769" r:id="rId2"/>
    <p:sldId id="266" r:id="rId3"/>
    <p:sldId id="267" r:id="rId4"/>
    <p:sldId id="684" r:id="rId5"/>
    <p:sldId id="613" r:id="rId6"/>
    <p:sldId id="285" r:id="rId7"/>
    <p:sldId id="614" r:id="rId8"/>
    <p:sldId id="289" r:id="rId9"/>
    <p:sldId id="568" r:id="rId10"/>
    <p:sldId id="770" r:id="rId11"/>
    <p:sldId id="771" r:id="rId12"/>
    <p:sldId id="772" r:id="rId13"/>
    <p:sldId id="425" r:id="rId14"/>
    <p:sldId id="805" r:id="rId15"/>
    <p:sldId id="773" r:id="rId16"/>
    <p:sldId id="774" r:id="rId17"/>
    <p:sldId id="775" r:id="rId18"/>
    <p:sldId id="776" r:id="rId19"/>
    <p:sldId id="777" r:id="rId20"/>
    <p:sldId id="778" r:id="rId21"/>
    <p:sldId id="779" r:id="rId22"/>
    <p:sldId id="780" r:id="rId23"/>
    <p:sldId id="781" r:id="rId24"/>
    <p:sldId id="782" r:id="rId25"/>
    <p:sldId id="783" r:id="rId26"/>
    <p:sldId id="784" r:id="rId27"/>
    <p:sldId id="785" r:id="rId28"/>
    <p:sldId id="786" r:id="rId29"/>
    <p:sldId id="807" r:id="rId30"/>
    <p:sldId id="808" r:id="rId31"/>
    <p:sldId id="695" r:id="rId32"/>
    <p:sldId id="507" r:id="rId33"/>
    <p:sldId id="748" r:id="rId34"/>
    <p:sldId id="749" r:id="rId35"/>
    <p:sldId id="750" r:id="rId36"/>
    <p:sldId id="751" r:id="rId37"/>
    <p:sldId id="753" r:id="rId38"/>
    <p:sldId id="754" r:id="rId39"/>
    <p:sldId id="755" r:id="rId40"/>
    <p:sldId id="758" r:id="rId41"/>
    <p:sldId id="759" r:id="rId42"/>
    <p:sldId id="760" r:id="rId43"/>
    <p:sldId id="765" r:id="rId44"/>
    <p:sldId id="761" r:id="rId45"/>
    <p:sldId id="766" r:id="rId46"/>
    <p:sldId id="804" r:id="rId47"/>
    <p:sldId id="762" r:id="rId48"/>
    <p:sldId id="763" r:id="rId49"/>
    <p:sldId id="708" r:id="rId50"/>
    <p:sldId id="709" r:id="rId51"/>
    <p:sldId id="764" r:id="rId52"/>
    <p:sldId id="710" r:id="rId53"/>
    <p:sldId id="711" r:id="rId54"/>
    <p:sldId id="712" r:id="rId55"/>
    <p:sldId id="713" r:id="rId56"/>
    <p:sldId id="714" r:id="rId57"/>
    <p:sldId id="715" r:id="rId58"/>
    <p:sldId id="717" r:id="rId59"/>
    <p:sldId id="718" r:id="rId60"/>
    <p:sldId id="815" r:id="rId61"/>
    <p:sldId id="816" r:id="rId62"/>
    <p:sldId id="817" r:id="rId63"/>
    <p:sldId id="818" r:id="rId64"/>
    <p:sldId id="819" r:id="rId65"/>
    <p:sldId id="719" r:id="rId66"/>
    <p:sldId id="723" r:id="rId67"/>
    <p:sldId id="722" r:id="rId68"/>
    <p:sldId id="724" r:id="rId69"/>
    <p:sldId id="725" r:id="rId70"/>
    <p:sldId id="726" r:id="rId71"/>
    <p:sldId id="727" r:id="rId72"/>
    <p:sldId id="787" r:id="rId73"/>
    <p:sldId id="788" r:id="rId74"/>
    <p:sldId id="789" r:id="rId75"/>
    <p:sldId id="790" r:id="rId76"/>
    <p:sldId id="791" r:id="rId77"/>
    <p:sldId id="792" r:id="rId78"/>
    <p:sldId id="793" r:id="rId79"/>
    <p:sldId id="814" r:id="rId80"/>
    <p:sldId id="795" r:id="rId81"/>
    <p:sldId id="797" r:id="rId82"/>
    <p:sldId id="798" r:id="rId83"/>
    <p:sldId id="801" r:id="rId84"/>
    <p:sldId id="803" r:id="rId85"/>
    <p:sldId id="740" r:id="rId86"/>
    <p:sldId id="741" r:id="rId87"/>
    <p:sldId id="742" r:id="rId88"/>
    <p:sldId id="746" r:id="rId89"/>
    <p:sldId id="646" r:id="rId90"/>
    <p:sldId id="647" r:id="rId91"/>
    <p:sldId id="653" r:id="rId92"/>
    <p:sldId id="654" r:id="rId93"/>
    <p:sldId id="657" r:id="rId94"/>
    <p:sldId id="659" r:id="rId95"/>
    <p:sldId id="660" r:id="rId96"/>
    <p:sldId id="662" r:id="rId97"/>
    <p:sldId id="663" r:id="rId98"/>
    <p:sldId id="685" r:id="rId99"/>
    <p:sldId id="686" r:id="rId100"/>
    <p:sldId id="664" r:id="rId101"/>
    <p:sldId id="665" r:id="rId102"/>
    <p:sldId id="666" r:id="rId103"/>
    <p:sldId id="667" r:id="rId104"/>
    <p:sldId id="668" r:id="rId105"/>
    <p:sldId id="669" r:id="rId106"/>
    <p:sldId id="670" r:id="rId107"/>
    <p:sldId id="671" r:id="rId108"/>
    <p:sldId id="672" r:id="rId109"/>
    <p:sldId id="674" r:id="rId110"/>
    <p:sldId id="676" r:id="rId111"/>
    <p:sldId id="677" r:id="rId112"/>
    <p:sldId id="679" r:id="rId113"/>
    <p:sldId id="812" r:id="rId114"/>
    <p:sldId id="813" r:id="rId115"/>
    <p:sldId id="680" r:id="rId116"/>
    <p:sldId id="681" r:id="rId117"/>
    <p:sldId id="809" r:id="rId118"/>
    <p:sldId id="810" r:id="rId119"/>
  </p:sldIdLst>
  <p:sldSz cx="9144000" cy="6858000" type="screen4x3"/>
  <p:notesSz cx="7010400" cy="9296400"/>
  <p:custDataLst>
    <p:tags r:id="rId1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e Capet" initials="L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89698" autoAdjust="0"/>
  </p:normalViewPr>
  <p:slideViewPr>
    <p:cSldViewPr>
      <p:cViewPr>
        <p:scale>
          <a:sx n="70" d="100"/>
          <a:sy n="70" d="100"/>
        </p:scale>
        <p:origin x="-14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1-18T09:54:49.954" idx="1">
    <p:pos x="288" y="288"/>
    <p:text>There is much more to add to this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7CE30ED4-A531-4293-ACA2-099D48A77DAB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9DA918FB-6332-42FF-A2DB-1FADAA13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9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AB5449AA-843C-43BC-90AE-85943EA6E3A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AC108F13-9F4C-4987-A9DA-7594F3CCF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34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8186486" indent="-37726217" defTabSz="91734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0676" indent="-230135" defTabSz="91734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0948" indent="-230135" defTabSz="91734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218" indent="-230135" defTabSz="91734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31489" indent="-230135" defTabSz="9173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91760" indent="-230135" defTabSz="9173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52030" indent="-230135" defTabSz="9173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12302" indent="-230135" defTabSz="9173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26238F6-ABEA-43B1-BB9E-DAD4ECAC5BD6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4508" y="4414233"/>
            <a:ext cx="5141387" cy="418425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3349" tIns="46675" rIns="93349" bIns="46675"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331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708025"/>
            <a:ext cx="4614862" cy="3460750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33125" name="Rectangle 4"/>
          <p:cNvSpPr>
            <a:spLocks noChangeArrowheads="1"/>
          </p:cNvSpPr>
          <p:nvPr/>
        </p:nvSpPr>
        <p:spPr bwMode="auto">
          <a:xfrm>
            <a:off x="5989483" y="8854019"/>
            <a:ext cx="582397" cy="21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349" tIns="46675" rIns="93349" bIns="46675">
            <a:spAutoFit/>
          </a:bodyPr>
          <a:lstStyle/>
          <a:p>
            <a:pPr defTabSz="926933" eaLnBrk="0" hangingPunct="0"/>
            <a:r>
              <a:rPr lang="en-US" altLang="en-US" sz="800" b="1">
                <a:latin typeface="Book Antiqua" pitchFamily="18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5973" indent="-29088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3527" indent="-2317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216" indent="-2317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5307" indent="-2317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55603" indent="-231747" defTabSz="4602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15900" indent="-231747" defTabSz="4602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76195" indent="-231747" defTabSz="4602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36492" indent="-231747" defTabSz="4602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ADA5A39-641E-407E-BC90-76BF5BADB28D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39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8188598" indent="-37728303" defTabSz="91739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0740" indent="-230148" defTabSz="91739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1037" indent="-230148" defTabSz="91739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333" indent="-230148" defTabSz="917396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31629" indent="-230148" defTabSz="917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91925" indent="-230148" defTabSz="917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52221" indent="-230148" defTabSz="917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12518" indent="-230148" defTabSz="917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A12B8762-07DD-4637-8E0A-316B5E1C2D0B}" type="slidenum">
              <a:rPr lang="en-US" altLang="en-US" smtClean="0">
                <a:solidFill>
                  <a:prstClr val="black"/>
                </a:solidFill>
              </a:rPr>
              <a:pPr/>
              <a:t>12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4507" y="4414233"/>
            <a:ext cx="5141387" cy="418425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3354" tIns="46678" rIns="93354" bIns="46678"/>
          <a:lstStyle/>
          <a:p>
            <a:r>
              <a:rPr lang="en-US" altLang="en-US" dirty="0" smtClean="0">
                <a:ea typeface="ＭＳ Ｐゴシック" pitchFamily="34" charset="-128"/>
              </a:rPr>
              <a:t>The American with Disabilities Act (ADA ) as amended is a civil rights law that prohibits, discrimination based on disability. 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The ADA covers a wide range of disabilities, from physical conditions affecting mobility, sight, hearing, and speech to conditions such as learning disabilities.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Signed into law on July 26, 1990</a:t>
            </a:r>
          </a:p>
        </p:txBody>
      </p:sp>
      <p:sp>
        <p:nvSpPr>
          <p:cNvPr id="13517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708025"/>
            <a:ext cx="4614862" cy="3460750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35173" name="Rectangle 4"/>
          <p:cNvSpPr>
            <a:spLocks noChangeArrowheads="1"/>
          </p:cNvSpPr>
          <p:nvPr/>
        </p:nvSpPr>
        <p:spPr bwMode="auto">
          <a:xfrm>
            <a:off x="5989483" y="8854018"/>
            <a:ext cx="582397" cy="21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354" tIns="46678" rIns="93354" bIns="46678">
            <a:spAutoFit/>
          </a:bodyPr>
          <a:lstStyle/>
          <a:p>
            <a:pPr defTabSz="926985" eaLnBrk="0" hangingPunct="0"/>
            <a:r>
              <a:rPr lang="en-US" altLang="en-US" sz="800" b="1">
                <a:solidFill>
                  <a:prstClr val="black"/>
                </a:solidFill>
                <a:latin typeface="Book Antiqua" pitchFamily="18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What town/city are you from?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Does everyone work for a council on 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153DF1-B237-4F57-B334-04DFADAA920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6CEBE-3E92-47C4-B70B-277CC032B75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>
            <a:lvl1pPr defTabSz="917296" eaLnBrk="0" hangingPunct="0">
              <a:spcBef>
                <a:spcPct val="30000"/>
              </a:spcBef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7900" indent="-287654" defTabSz="917296" eaLnBrk="0" hangingPunct="0">
              <a:spcBef>
                <a:spcPct val="30000"/>
              </a:spcBef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0612" indent="-230122" defTabSz="917296" eaLnBrk="0" hangingPunct="0">
              <a:spcBef>
                <a:spcPct val="30000"/>
              </a:spcBef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0859" indent="-230122" defTabSz="917296" eaLnBrk="0" hangingPunct="0">
              <a:spcBef>
                <a:spcPct val="30000"/>
              </a:spcBef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103" indent="-230122" defTabSz="917296" eaLnBrk="0" hangingPunct="0">
              <a:spcBef>
                <a:spcPct val="30000"/>
              </a:spcBef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31349" indent="-230122" defTabSz="91729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91594" indent="-230122" defTabSz="91729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51839" indent="-230122" defTabSz="91729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12086" indent="-230122" defTabSz="91729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38310" algn="l"/>
                <a:tab pos="1481415" algn="l"/>
                <a:tab pos="2222921" algn="l"/>
                <a:tab pos="2966025" algn="l"/>
              </a:tabLs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fld id="{98E282CB-F885-447F-B412-0C8B9C92C927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t>15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9281" y="4415833"/>
            <a:ext cx="5611840" cy="427848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800" b="1">
                <a:solidFill>
                  <a:srgbClr val="4F6228"/>
                </a:solidFill>
                <a:ea typeface="ＭＳ Ｐゴシック" pitchFamily="34" charset="-128"/>
              </a:rPr>
              <a:t>The American with Disabilities Act (ADA ) as amended </a:t>
            </a:r>
            <a:r>
              <a:rPr lang="en-US" altLang="en-US" sz="800">
                <a:solidFill>
                  <a:srgbClr val="4F6228"/>
                </a:solidFill>
                <a:ea typeface="ＭＳ Ｐゴシック" pitchFamily="34" charset="-128"/>
              </a:rPr>
              <a:t>is a civil rights law that prohibits, discrimination based on disability. 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800">
              <a:solidFill>
                <a:srgbClr val="4F6228"/>
              </a:solidFill>
              <a:ea typeface="ＭＳ Ｐゴシック" pitchFamily="34" charset="-128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800">
                <a:solidFill>
                  <a:srgbClr val="4F6228"/>
                </a:solidFill>
                <a:ea typeface="ＭＳ Ｐゴシック" pitchFamily="34" charset="-128"/>
              </a:rPr>
              <a:t>The ADA covers a wide range of disabilities, from physical conditions affecting mobility, sight, hearing, and speech to conditions such as learning disabilities.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800">
              <a:solidFill>
                <a:srgbClr val="4F6228"/>
              </a:solidFill>
              <a:ea typeface="ＭＳ Ｐゴシック" pitchFamily="34" charset="-128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en-US" sz="800">
              <a:solidFill>
                <a:srgbClr val="4F6228"/>
              </a:solidFill>
              <a:ea typeface="ＭＳ Ｐゴシック" pitchFamily="34" charset="-128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en-US" sz="800">
                <a:solidFill>
                  <a:srgbClr val="4F6228"/>
                </a:solidFill>
                <a:ea typeface="ＭＳ Ｐゴシック" pitchFamily="34" charset="-128"/>
              </a:rPr>
              <a:t>Signed into law on </a:t>
            </a:r>
            <a:r>
              <a:rPr lang="en-US" altLang="en-US" sz="800" b="1">
                <a:solidFill>
                  <a:srgbClr val="4F6228"/>
                </a:solidFill>
                <a:ea typeface="ＭＳ Ｐゴシック" pitchFamily="34" charset="-128"/>
              </a:rPr>
              <a:t>July 26, 1990</a:t>
            </a:r>
          </a:p>
        </p:txBody>
      </p:sp>
      <p:sp>
        <p:nvSpPr>
          <p:cNvPr id="99333" name="Header Placeholder 1"/>
          <p:cNvSpPr>
            <a:spLocks noGrp="1"/>
          </p:cNvSpPr>
          <p:nvPr>
            <p:ph type="hdr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2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7900" indent="-287654" defTabSz="9172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0612" indent="-230122" defTabSz="9172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0859" indent="-230122" defTabSz="9172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103" indent="-230122" defTabSz="9172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31349" indent="-230122" defTabSz="9172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91594" indent="-230122" defTabSz="9172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51839" indent="-230122" defTabSz="9172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12086" indent="-230122" defTabSz="9172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60E5B-ABB3-4C02-9799-EF38C1AE7FC6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16</a:t>
            </a:fld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85% of people with disabilities have a brain based disability</a:t>
            </a:r>
          </a:p>
          <a:p>
            <a:r>
              <a:rPr lang="en-US" dirty="0" smtClean="0"/>
              <a:t>40% of incoming freshman have a  learning disability</a:t>
            </a:r>
          </a:p>
          <a:p>
            <a:r>
              <a:rPr lang="en-US" dirty="0" smtClean="0"/>
              <a:t>1 in 25 undergraduate students</a:t>
            </a:r>
          </a:p>
          <a:p>
            <a:r>
              <a:rPr lang="en-US" dirty="0" smtClean="0"/>
              <a:t>Example</a:t>
            </a:r>
            <a:r>
              <a:rPr lang="en-US" baseline="0" dirty="0" smtClean="0"/>
              <a:t>s: Dyslexia, </a:t>
            </a:r>
            <a:r>
              <a:rPr lang="en-US" baseline="0" dirty="0" err="1" smtClean="0"/>
              <a:t>Dyscalcula</a:t>
            </a:r>
            <a:r>
              <a:rPr lang="en-US" baseline="0" dirty="0" smtClean="0"/>
              <a:t>, visual processing, audio processing, nonverbal learning disability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A1D97-F8E9-453D-821A-680980A489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8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825" indent="-29108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344" indent="-23286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082" indent="-23286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5820" indent="-23286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1558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296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035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8771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8306E35-238D-4F64-879D-3CC497B53BF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29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825" indent="-29108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344" indent="-23286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082" indent="-23286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5820" indent="-232869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1558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296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035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8771" indent="-232869" defTabSz="465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8306E35-238D-4F64-879D-3CC497B53BF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Creating different access points</a:t>
            </a:r>
          </a:p>
          <a:p>
            <a:r>
              <a:rPr lang="en-US" dirty="0" smtClean="0"/>
              <a:t>A way of looking at disability which allow to work to ensure that the maximum number of people can participate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Not an enforcement 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D767E-5645-4999-BBB7-5D3A083BFC41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7792" indent="-287613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0450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0627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70808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30989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91167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51348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11529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710AC4AA-B69C-4B97-B273-5DDC215A431C}" type="slidenum">
              <a:rPr lang="en-US" sz="1200">
                <a:latin typeface="Times New Roman" pitchFamily="18" charset="0"/>
              </a:rPr>
              <a:pPr eaLnBrk="1" hangingPunct="1"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4725" y="4414843"/>
            <a:ext cx="5140960" cy="41830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3330" tIns="46666" rIns="93330" bIns="46666"/>
          <a:lstStyle/>
          <a:p>
            <a:endParaRPr lang="en-US" smtClean="0"/>
          </a:p>
        </p:txBody>
      </p:sp>
      <p:sp>
        <p:nvSpPr>
          <p:cNvPr id="1054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9613"/>
            <a:ext cx="4611688" cy="3459162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5989673" y="8853491"/>
            <a:ext cx="582362" cy="2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330" tIns="46666" rIns="93330" bIns="46666">
            <a:spAutoFit/>
          </a:bodyPr>
          <a:lstStyle/>
          <a:p>
            <a:pPr defTabSz="926751" eaLnBrk="0" hangingPunct="0"/>
            <a:r>
              <a:rPr lang="en-US" sz="800" b="1">
                <a:latin typeface="Book Antiqua" pitchFamily="18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7792" indent="-287613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0450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0627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70808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30989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91167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51348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11529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710AC4AA-B69C-4B97-B273-5DDC215A431C}" type="slidenum">
              <a:rPr lang="en-US" sz="1200">
                <a:latin typeface="Times New Roman" pitchFamily="18" charset="0"/>
              </a:rPr>
              <a:pPr eaLnBrk="1" hangingPunct="1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4725" y="4414843"/>
            <a:ext cx="5140960" cy="41830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3330" tIns="46666" rIns="93330" bIns="46666"/>
          <a:lstStyle/>
          <a:p>
            <a:endParaRPr lang="en-US" smtClean="0"/>
          </a:p>
        </p:txBody>
      </p:sp>
      <p:sp>
        <p:nvSpPr>
          <p:cNvPr id="1054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9613"/>
            <a:ext cx="4611688" cy="3459162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5989673" y="8853491"/>
            <a:ext cx="582362" cy="2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330" tIns="46666" rIns="93330" bIns="46666">
            <a:spAutoFit/>
          </a:bodyPr>
          <a:lstStyle/>
          <a:p>
            <a:pPr defTabSz="926751" eaLnBrk="0" hangingPunct="0"/>
            <a:r>
              <a:rPr lang="en-US" sz="800" b="1">
                <a:latin typeface="Book Antiqua" pitchFamily="18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- Maybe list the sound format here .Wav, .mp3</a:t>
            </a:r>
          </a:p>
          <a:p>
            <a:r>
              <a:rPr lang="en-US" altLang="en-US" smtClean="0">
                <a:ea typeface="ＭＳ Ｐゴシック" pitchFamily="34" charset="-128"/>
              </a:rPr>
              <a:t>image of an I-phone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MS PGothic" pitchFamily="34" charset="-128"/>
              </a:rPr>
              <a:t>Located in Boston; Come visit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72156-F294-4BC2-A9D5-E6103C0D852A}" type="slidenum">
              <a:rPr lang="en-US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10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841" indent="-285708" defTabSz="9110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2832" indent="-228567" defTabSz="9110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9965" indent="-228567" defTabSz="9110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098" indent="-228567" defTabSz="9110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230" indent="-228567" defTabSz="9110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364" indent="-228567" defTabSz="9110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8496" indent="-228567" defTabSz="9110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5629" indent="-228567" defTabSz="9110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9B6E8FC-5CB5-45F5-B06F-2F3748BBE90E}" type="slidenum">
              <a:rPr lang="en-US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1200"/>
            <a:ext cx="4610100" cy="3457575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6399213" y="8905876"/>
            <a:ext cx="3238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17" tIns="44757" rIns="87917" bIns="44757">
            <a:spAutoFit/>
          </a:bodyPr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900"/>
              <a:t>2.4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permit persons with a hearing or speech disability to use the telephone system via a text telephone (TTY) or other device to call persons with or without such disabilities.</a:t>
            </a:r>
          </a:p>
          <a:p>
            <a:r>
              <a:rPr lang="en-US" dirty="0"/>
              <a:t>People who are deaf or hard of hearing</a:t>
            </a:r>
          </a:p>
          <a:p>
            <a:r>
              <a:rPr lang="en-US" dirty="0"/>
              <a:t>People who can hear but can’t speak or have a speech impediment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4A086-C8BD-4FB4-B0E1-BD70C4A785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432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permit persons with a hearing or speech disability to use the telephone system via a text telephone (TTY) or other device to call persons with or without such disabilities.</a:t>
            </a:r>
          </a:p>
          <a:p>
            <a:r>
              <a:rPr lang="en-US" dirty="0"/>
              <a:t>People who are deaf or hard of hearing</a:t>
            </a:r>
          </a:p>
          <a:p>
            <a:r>
              <a:rPr lang="en-US" dirty="0"/>
              <a:t>People who can hear but can’t speak or have a </a:t>
            </a:r>
            <a:r>
              <a:rPr lang="en-US"/>
              <a:t>speech </a:t>
            </a:r>
            <a:r>
              <a:rPr lang="en-US" smtClean="0"/>
              <a:t>impediment</a:t>
            </a:r>
          </a:p>
          <a:p>
            <a:pPr defTabSz="931774">
              <a:defRPr/>
            </a:pP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funded through the Interstate Telecommunications Relay Services Fund and overseen by the FCC. </a:t>
            </a:r>
          </a:p>
          <a:p>
            <a:r>
              <a:rPr lang="en-US" smtClean="0"/>
              <a:t>Free to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4A086-C8BD-4FB4-B0E1-BD70C4A785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43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1" indent="-342881">
              <a:buAutoNum type="arabicPeriod"/>
            </a:pPr>
            <a:r>
              <a:rPr lang="en-US" dirty="0" smtClean="0"/>
              <a:t>Push the “ON” switch. </a:t>
            </a:r>
          </a:p>
          <a:p>
            <a:pPr marL="342881" indent="-342881">
              <a:buAutoNum type="arabicPeriod"/>
            </a:pPr>
            <a:r>
              <a:rPr lang="en-US" dirty="0" smtClean="0"/>
              <a:t>Push the DISPLAY switch if you wish to use the screen alone, or the PRINT switch if you want what is typed both on screen and in print. </a:t>
            </a:r>
          </a:p>
          <a:p>
            <a:pPr marL="342881" indent="-342881">
              <a:buAutoNum type="arabicPeriod"/>
            </a:pPr>
            <a:r>
              <a:rPr lang="en-US" dirty="0" smtClean="0"/>
              <a:t>Place the telephone receiver on the TTY's rubber receptacles. Make sure that the telephone's receiver cord is on the LEFT side of the TTY. </a:t>
            </a:r>
          </a:p>
          <a:p>
            <a:pPr marL="342881" indent="-342881">
              <a:buAutoNum type="arabicPeriod"/>
            </a:pPr>
            <a:r>
              <a:rPr lang="en-US" dirty="0" smtClean="0"/>
              <a:t>Check the telephone indicator light; if it is lit, you have the line. </a:t>
            </a:r>
          </a:p>
          <a:p>
            <a:pPr marL="342881" indent="-342881">
              <a:buAutoNum type="arabicPeriod"/>
            </a:pPr>
            <a:r>
              <a:rPr lang="en-US" dirty="0" smtClean="0"/>
              <a:t>Dial the number, and watch the telephone light; if it is flashing slowly, this indicates that the device on the other end is ringing. </a:t>
            </a:r>
          </a:p>
          <a:p>
            <a:pPr marL="342881" indent="-342881">
              <a:buAutoNum type="arabicPeriod"/>
            </a:pPr>
            <a:r>
              <a:rPr lang="en-US" dirty="0" smtClean="0"/>
              <a:t>When the person answers, you will see a phrase appear on the screen such as: "Hello, this is Richard GA." The "GA" stands for Go Ahead -- Don't forget to use "GA" whenever you have finished what you are saying, </a:t>
            </a:r>
          </a:p>
          <a:p>
            <a:pPr marL="342881" indent="-342881">
              <a:buAutoNum type="arabicPeriod"/>
            </a:pPr>
            <a:r>
              <a:rPr lang="en-US" dirty="0" smtClean="0"/>
              <a:t>To end thee call, type GA or SK ("Stop keying"). The person will respond by "SK" if he/she agrees. </a:t>
            </a:r>
            <a:r>
              <a:rPr lang="en-US" smtClean="0"/>
              <a:t>Be courteous - wait until the other person indicates "SK" before hanging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4A086-C8BD-4FB4-B0E1-BD70C4A785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04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FCC</a:t>
            </a:r>
          </a:p>
          <a:p>
            <a:r>
              <a:rPr lang="en-US" dirty="0" smtClean="0"/>
              <a:t>Telecommunications Relay Service</a:t>
            </a:r>
          </a:p>
          <a:p>
            <a:r>
              <a:rPr lang="en-US" dirty="0" smtClean="0"/>
              <a:t>Free</a:t>
            </a:r>
          </a:p>
          <a:p>
            <a:r>
              <a:rPr lang="en-US" dirty="0" smtClean="0"/>
              <a:t>Meant to be used as a telephone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C4608-2EEE-475F-800E-0116520DCEA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13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7792" indent="-287613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0450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0627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70808" indent="-230089" defTabSz="917164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30989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91167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51348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11529" indent="-230089" defTabSz="91716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710AC4AA-B69C-4B97-B273-5DDC215A431C}" type="slidenum">
              <a:rPr lang="en-US" sz="1200">
                <a:latin typeface="Times New Roman" pitchFamily="18" charset="0"/>
              </a:rPr>
              <a:pPr eaLnBrk="1" hangingPunct="1"/>
              <a:t>67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4725" y="4414843"/>
            <a:ext cx="5140960" cy="41830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3330" tIns="46666" rIns="93330" bIns="46666"/>
          <a:lstStyle/>
          <a:p>
            <a:endParaRPr lang="en-US" smtClean="0"/>
          </a:p>
        </p:txBody>
      </p:sp>
      <p:sp>
        <p:nvSpPr>
          <p:cNvPr id="1054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9613"/>
            <a:ext cx="4611688" cy="3459162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5989673" y="8853491"/>
            <a:ext cx="582362" cy="2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330" tIns="46666" rIns="93330" bIns="46666">
            <a:spAutoFit/>
          </a:bodyPr>
          <a:lstStyle/>
          <a:p>
            <a:pPr defTabSz="926751" eaLnBrk="0" hangingPunct="0"/>
            <a:r>
              <a:rPr lang="en-US" sz="800" b="1">
                <a:latin typeface="Book Antiqua" pitchFamily="18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62" indent="-285716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66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11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58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04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449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596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743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AD13A07-AB15-4846-BB01-1515AC81C326}" type="slidenum">
              <a:rPr lang="en-US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</a:rPr>
              <a:pPr eaLnBrk="1" hangingPunct="1"/>
              <a:t>4</a:t>
            </a:fld>
            <a:endParaRPr lang="en-US">
              <a:solidFill>
                <a:prstClr val="black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41" y="4414841"/>
            <a:ext cx="5140325" cy="4183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2710" tIns="46354" rIns="92710" bIns="46354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87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0150" y="711200"/>
            <a:ext cx="4611688" cy="3457575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5989639" y="8853488"/>
            <a:ext cx="5810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710" tIns="46354" rIns="92710" bIns="46354">
            <a:spAutoFit/>
          </a:bodyPr>
          <a:lstStyle/>
          <a:p>
            <a:pPr defTabSz="9190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Book Antiqua" pitchFamily="18" charset="0"/>
                <a:cs typeface="Arial" pitchFamily="34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787" indent="-285687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749" indent="-228551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99849" indent="-228551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6948" indent="-228551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0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1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2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3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5B08F169-3543-4C5F-82EE-68A6E8BABD48}" type="slidenum">
              <a:rPr lang="en-US" altLang="en-US" sz="1200">
                <a:latin typeface="Times New Roman" pitchFamily="18" charset="0"/>
              </a:rPr>
              <a:pPr eaLnBrk="1" hangingPunct="1"/>
              <a:t>69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1200"/>
            <a:ext cx="4611688" cy="3457575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6397556" y="8905877"/>
            <a:ext cx="325578" cy="21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11" tIns="44753" rIns="87911" bIns="44753">
            <a:spAutoFit/>
          </a:bodyPr>
          <a:lstStyle>
            <a:lvl1pPr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900">
                <a:latin typeface="Times New Roman" pitchFamily="18" charset="0"/>
              </a:rPr>
              <a:t>1.4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887" indent="-291111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442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220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5996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1773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552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328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103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EE76BB6-F943-4DE4-AAE0-C7EA9FD2E427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75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1200"/>
            <a:ext cx="4611688" cy="3459163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9572" name="Rectangle 3"/>
          <p:cNvSpPr>
            <a:spLocks noChangeArrowheads="1"/>
          </p:cNvSpPr>
          <p:nvPr/>
        </p:nvSpPr>
        <p:spPr bwMode="auto">
          <a:xfrm>
            <a:off x="6398613" y="8905880"/>
            <a:ext cx="32455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50" tIns="45284" rIns="88950" bIns="45284">
            <a:spAutoFit/>
          </a:bodyPr>
          <a:lstStyle>
            <a:lvl1pPr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900">
                <a:solidFill>
                  <a:prstClr val="black"/>
                </a:solidFill>
                <a:latin typeface="Times New Roman" pitchFamily="18" charset="0"/>
              </a:rPr>
              <a:t>1.1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</a:rPr>
              <a:t>If they meet this definition, they are considered service animals under the ADA regardless of whether they have been licensed or certified by a state or local government.</a:t>
            </a:r>
          </a:p>
          <a:p>
            <a:pPr marL="349415" indent="-34941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</a:rPr>
              <a:t>Service animals are not pets. They perform some of the functions and tasks that the individual with a disability cannot perform for him or herself.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887" indent="-291111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442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220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5996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1773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552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328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103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AC26841-8BEE-46A2-B063-7C6F04517638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80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1200"/>
            <a:ext cx="4611688" cy="3459163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6398613" y="8905880"/>
            <a:ext cx="32455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50" tIns="45284" rIns="88950" bIns="45284">
            <a:spAutoFit/>
          </a:bodyPr>
          <a:lstStyle>
            <a:lvl1pPr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900">
                <a:solidFill>
                  <a:prstClr val="black"/>
                </a:solidFill>
                <a:latin typeface="Times New Roman" pitchFamily="18" charset="0"/>
              </a:rPr>
              <a:t>1.1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887" indent="-291111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442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220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5996" indent="-232889" defTabSz="928319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1773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552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328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103" indent="-232889" defTabSz="92831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780315DA-3C5D-4AB9-865D-0ADCC1F39DDC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1200"/>
            <a:ext cx="4611688" cy="3459163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1620" name="Rectangle 3"/>
          <p:cNvSpPr>
            <a:spLocks noChangeArrowheads="1"/>
          </p:cNvSpPr>
          <p:nvPr/>
        </p:nvSpPr>
        <p:spPr bwMode="auto">
          <a:xfrm>
            <a:off x="6398613" y="8905880"/>
            <a:ext cx="32455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50" tIns="45284" rIns="88950" bIns="45284">
            <a:spAutoFit/>
          </a:bodyPr>
          <a:lstStyle>
            <a:lvl1pPr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900">
                <a:solidFill>
                  <a:prstClr val="black"/>
                </a:solidFill>
                <a:latin typeface="Times New Roman" pitchFamily="18" charset="0"/>
              </a:rPr>
              <a:t>1.1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vest is not required; nor is certification of training under the ADA.  State law might have additional requirements for accessibility.</a:t>
            </a:r>
          </a:p>
          <a:p>
            <a:r>
              <a:rPr lang="en-US" altLang="en-US" dirty="0" smtClean="0"/>
              <a:t>May be trained by service animal agency, private individual/trainer, or the owner/handler themselves</a:t>
            </a:r>
          </a:p>
          <a:p>
            <a:r>
              <a:rPr lang="en-US" altLang="en-US" dirty="0" smtClean="0"/>
              <a:t>May or may not wear special collars or harnesses</a:t>
            </a:r>
          </a:p>
          <a:p>
            <a:r>
              <a:rPr lang="en-US" altLang="en-US" dirty="0" smtClean="0"/>
              <a:t>May or may not be licensed/certified and have  documentation therefore this can not be required as proof that it is a service animal for admittance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ADA does not cover housing,</a:t>
            </a:r>
            <a:r>
              <a:rPr lang="en-US" baseline="0" dirty="0" smtClean="0"/>
              <a:t> but it does cover a towns policies and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304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Care/supervision is owner’s responsibility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May exclude if animal's behavior poses a direct threat to health or safety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775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8267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845" indent="-291095" defTabSz="928267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378" indent="-232876" defTabSz="928267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130" indent="-232876" defTabSz="928267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5880" indent="-232876" defTabSz="928267" eaLnBrk="0" hangingPunct="0"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1631" indent="-232876" defTabSz="928267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385" indent="-232876" defTabSz="928267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135" indent="-232876" defTabSz="928267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8884" indent="-232876" defTabSz="928267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A475110-2DF2-4407-80C3-45A572BBDC2E}" type="slidenum">
              <a:rPr lang="en-US" altLang="en-US" sz="1200">
                <a:latin typeface="Times New Roman" pitchFamily="18" charset="0"/>
              </a:rPr>
              <a:pPr eaLnBrk="1" hangingPunct="1"/>
              <a:t>84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1200"/>
            <a:ext cx="4611688" cy="3459163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2644" name="Rectangle 3"/>
          <p:cNvSpPr>
            <a:spLocks noChangeArrowheads="1"/>
          </p:cNvSpPr>
          <p:nvPr/>
        </p:nvSpPr>
        <p:spPr bwMode="auto">
          <a:xfrm>
            <a:off x="6398613" y="8905881"/>
            <a:ext cx="32455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945" tIns="45281" rIns="88945" bIns="45281">
            <a:spAutoFit/>
          </a:bodyPr>
          <a:lstStyle>
            <a:lvl1pPr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6836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900">
                <a:latin typeface="Times New Roman" pitchFamily="18" charset="0"/>
              </a:rPr>
              <a:t>1.1</a:t>
            </a:r>
          </a:p>
        </p:txBody>
      </p:sp>
      <p:sp>
        <p:nvSpPr>
          <p:cNvPr id="112645" name="Notes Placeholder 4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Mr. G takes medication because of his disability and needs to drink a few times an hour. The medication causes his mouth feel dry and cottony (a common side effect of some medications). </a:t>
            </a:r>
          </a:p>
          <a:p>
            <a:pPr>
              <a:buFont typeface="Wingdings" pitchFamily="2" charset="2"/>
              <a:buNone/>
            </a:pPr>
            <a:endParaRPr lang="en-US" altLang="en-US" sz="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	The museum has a policy of no food or beverages.</a:t>
            </a:r>
          </a:p>
          <a:p>
            <a:pPr>
              <a:buFont typeface="Wingdings" pitchFamily="2" charset="2"/>
              <a:buNone/>
            </a:pPr>
            <a:endParaRPr lang="en-US" altLang="en-US" sz="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	What is the museum’s obligation in this circumstance?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6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access mean:</a:t>
            </a:r>
          </a:p>
          <a:p>
            <a:endParaRPr lang="en-US" dirty="0" smtClean="0"/>
          </a:p>
          <a:p>
            <a:r>
              <a:rPr lang="en-US" dirty="0" smtClean="0"/>
              <a:t>Be able to use website without a mouse</a:t>
            </a:r>
          </a:p>
          <a:p>
            <a:r>
              <a:rPr lang="en-US" dirty="0" smtClean="0"/>
              <a:t>Provide a text description for a pictures</a:t>
            </a:r>
          </a:p>
          <a:p>
            <a:r>
              <a:rPr lang="en-US" dirty="0" smtClean="0"/>
              <a:t>Use a text-based format, such as HTML or RTF</a:t>
            </a:r>
          </a:p>
          <a:p>
            <a:r>
              <a:rPr lang="en-US" dirty="0" smtClean="0"/>
              <a:t>Design websites so the users can set color and font in web browsers and operating systems</a:t>
            </a:r>
          </a:p>
          <a:p>
            <a:r>
              <a:rPr lang="en-US" dirty="0" smtClean="0"/>
              <a:t>Use titles, context, and other heading structures to help users navigate complex pages or elements</a:t>
            </a:r>
          </a:p>
          <a:p>
            <a:r>
              <a:rPr lang="en-US" dirty="0" smtClean="0"/>
              <a:t>Minimize blinking, flashing, or other distracting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730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787" indent="-285687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749" indent="-228551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99849" indent="-228551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6948" indent="-228551" defTabSz="911026" eaLnBrk="0" hangingPunct="0"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0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1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2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347" indent="-228551" defTabSz="91102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A0DED490-6477-4AFD-9F47-9DF176D54FDF}" type="slidenum">
              <a:rPr lang="en-US" altLang="en-US" sz="1200">
                <a:latin typeface="Times New Roman" pitchFamily="18" charset="0"/>
              </a:rPr>
              <a:pPr eaLnBrk="1" hangingPunct="1"/>
              <a:t>90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712788"/>
            <a:ext cx="4606925" cy="3455987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3668" name="Rectangle 3"/>
          <p:cNvSpPr>
            <a:spLocks noChangeArrowheads="1"/>
          </p:cNvSpPr>
          <p:nvPr/>
        </p:nvSpPr>
        <p:spPr bwMode="auto">
          <a:xfrm>
            <a:off x="6521452" y="8945565"/>
            <a:ext cx="30956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11" tIns="44753" rIns="87911" bIns="44753">
            <a:spAutoFit/>
          </a:bodyPr>
          <a:lstStyle>
            <a:lvl1pPr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874713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800">
                <a:latin typeface="Times New Roman" pitchFamily="18" charset="0"/>
              </a:rPr>
              <a:t>2.1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62" indent="-285716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66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11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58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04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449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596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743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AD13A07-AB15-4846-BB01-1515AC81C326}" type="slidenum">
              <a:rPr lang="en-US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</a:rPr>
              <a:pPr eaLnBrk="1" hangingPunct="1"/>
              <a:t>5</a:t>
            </a:fld>
            <a:endParaRPr lang="en-US">
              <a:solidFill>
                <a:prstClr val="black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41" y="4414841"/>
            <a:ext cx="5140325" cy="4183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2710" tIns="46354" rIns="92710" bIns="46354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87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0150" y="711200"/>
            <a:ext cx="4611688" cy="3457575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5989639" y="8853488"/>
            <a:ext cx="5810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710" tIns="46354" rIns="92710" bIns="46354">
            <a:spAutoFit/>
          </a:bodyPr>
          <a:lstStyle/>
          <a:p>
            <a:pPr defTabSz="9190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Book Antiqua" pitchFamily="18" charset="0"/>
                <a:cs typeface="Arial" pitchFamily="34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5232" indent="-345232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Streets and sidewalks </a:t>
            </a:r>
          </a:p>
          <a:p>
            <a:pPr marL="345232" indent="-345232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Transportation stops</a:t>
            </a:r>
          </a:p>
          <a:p>
            <a:pPr marL="345232" indent="-345232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Parking</a:t>
            </a:r>
          </a:p>
          <a:p>
            <a:pPr marL="345232" indent="-345232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Passenger loading zones</a:t>
            </a:r>
          </a:p>
          <a:p>
            <a:pPr marL="345232" indent="-345232" algn="ctr">
              <a:spcBef>
                <a:spcPct val="20000"/>
              </a:spcBef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(where provided)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449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507" y="4414232"/>
            <a:ext cx="5141387" cy="418585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3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36” high max</a:t>
            </a: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Accessible part same depth</a:t>
            </a:r>
          </a:p>
          <a:p>
            <a:pPr>
              <a:lnSpc>
                <a:spcPct val="80000"/>
              </a:lnSpc>
            </a:pPr>
            <a:endParaRPr lang="en-US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Parallel or forward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08F13-9F4C-4987-A9DA-7594F3CCFE6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546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42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8189661" indent="-37729352" defTabSz="91742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0772" indent="-230154" defTabSz="91742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1081" indent="-230154" defTabSz="91742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390" indent="-230154" defTabSz="91742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31699" indent="-230154" defTabSz="9174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92008" indent="-230154" defTabSz="9174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52317" indent="-230154" defTabSz="9174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12626" indent="-230154" defTabSz="9174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E667242-D5C9-4158-B6EF-90DC67D33DA0}" type="slidenum">
              <a:rPr lang="en-US" altLang="en-US" smtClean="0"/>
              <a:pPr/>
              <a:t>111</a:t>
            </a:fld>
            <a:endParaRPr lang="en-US" alt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880" y="4414233"/>
            <a:ext cx="5608640" cy="418425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400D199-EE7C-4556-8433-37BDE4BB23E6}" type="slidenum">
              <a:rPr lang="en-US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117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01" indent="-285692" eaLnBrk="0" hangingPunct="0"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771" indent="-228555" eaLnBrk="0" hangingPunct="0"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879" indent="-228555" eaLnBrk="0" hangingPunct="0"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6987" indent="-228555" eaLnBrk="0" hangingPunct="0"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095" indent="-228555" defTabSz="457108" eaLnBrk="0" fontAlgn="base" hangingPunct="0">
              <a:spcBef>
                <a:spcPct val="0"/>
              </a:spcBef>
              <a:spcAft>
                <a:spcPct val="0"/>
              </a:spcAft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201" indent="-228555" defTabSz="457108" eaLnBrk="0" fontAlgn="base" hangingPunct="0">
              <a:spcBef>
                <a:spcPct val="0"/>
              </a:spcBef>
              <a:spcAft>
                <a:spcPct val="0"/>
              </a:spcAft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311" indent="-228555" defTabSz="457108" eaLnBrk="0" fontAlgn="base" hangingPunct="0">
              <a:spcBef>
                <a:spcPct val="0"/>
              </a:spcBef>
              <a:spcAft>
                <a:spcPct val="0"/>
              </a:spcAft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419" indent="-228555" defTabSz="457108" eaLnBrk="0" fontAlgn="base" hangingPunct="0">
              <a:spcBef>
                <a:spcPct val="0"/>
              </a:spcBef>
              <a:spcAft>
                <a:spcPct val="0"/>
              </a:spcAft>
              <a:tabLst>
                <a:tab pos="736453" algn="l"/>
                <a:tab pos="1474490" algn="l"/>
                <a:tab pos="2210943" algn="l"/>
                <a:tab pos="2948982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85CDF26D-7658-4378-8D97-F815F8315C23}" type="slidenum">
              <a:rPr lang="en-US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eaLnBrk="1" hangingPunct="1">
                <a:buFont typeface="Times New Roman" pitchFamily="18" charset="0"/>
                <a:buNone/>
              </a:pPr>
              <a:t>118</a:t>
            </a:fld>
            <a:endParaRPr lang="en-US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5025" cy="34845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092" y="4416429"/>
            <a:ext cx="5610225" cy="4278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In the USA, 15% of people are born with disabilities and 85% acquire disabilities in a lifetime. </a:t>
            </a:r>
          </a:p>
          <a:p>
            <a:endParaRPr lang="en-US" altLang="en-US" dirty="0" smtClean="0"/>
          </a:p>
          <a:p>
            <a:r>
              <a:rPr lang="en-US" baseline="0" dirty="0" smtClean="0"/>
              <a:t>People that disclose.  </a:t>
            </a:r>
            <a:endParaRPr lang="en-US" dirty="0" smtClean="0"/>
          </a:p>
          <a:p>
            <a:pPr indent="-230269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1 in 5 people who are living with at least one disability, and most Americans will experience a disability some time during the course of their lives.   Think of what the number would be if we could</a:t>
            </a:r>
            <a:r>
              <a:rPr lang="en-US" baseline="0" dirty="0" smtClean="0"/>
              <a:t> include all of the people who did not disclose</a:t>
            </a:r>
            <a:endParaRPr lang="en-US" dirty="0" smtClean="0"/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</p:spPr>
        <p:txBody>
          <a:bodyPr lIns="93160" tIns="46582" rIns="93160" bIns="46582" anchor="b"/>
          <a:lstStyle/>
          <a:p>
            <a:pPr algn="r">
              <a:defRPr/>
            </a:pPr>
            <a:fld id="{4E538770-2BB8-4E32-AA4A-B0E05D853978}" type="slidenum">
              <a:rPr lang="en-US" sz="1200"/>
              <a:pPr algn="r">
                <a:defRPr/>
              </a:pPr>
              <a:t>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62" indent="-285716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66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11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58" indent="-228573" defTabSz="90953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04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449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596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743" indent="-228573" defTabSz="909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AD13A07-AB15-4846-BB01-1515AC81C326}" type="slidenum">
              <a:rPr lang="en-US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</a:rPr>
              <a:pPr eaLnBrk="1" hangingPunct="1"/>
              <a:t>7</a:t>
            </a:fld>
            <a:endParaRPr lang="en-US">
              <a:solidFill>
                <a:prstClr val="black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41" y="4414841"/>
            <a:ext cx="5140325" cy="4183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2710" tIns="46354" rIns="92710" bIns="46354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87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0150" y="711200"/>
            <a:ext cx="4611688" cy="3457575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5989639" y="8853488"/>
            <a:ext cx="5810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710" tIns="46354" rIns="92710" bIns="46354">
            <a:spAutoFit/>
          </a:bodyPr>
          <a:lstStyle/>
          <a:p>
            <a:pPr defTabSz="9190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Book Antiqua" pitchFamily="18" charset="0"/>
                <a:cs typeface="Arial" pitchFamily="34" charset="0"/>
              </a:rPr>
              <a:t>rev. 1/96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346">
              <a:spcBef>
                <a:spcPct val="0"/>
              </a:spcBef>
            </a:pPr>
            <a:r>
              <a:rPr lang="en-US" altLang="en-US" dirty="0" smtClean="0"/>
              <a:t>And still work</a:t>
            </a:r>
            <a:r>
              <a:rPr lang="en-US" altLang="en-US" baseline="0" dirty="0" smtClean="0"/>
              <a:t> and be active</a:t>
            </a:r>
            <a:r>
              <a:rPr lang="en-US" altLang="en-US" dirty="0" smtClean="0"/>
              <a:t>. To continue to 2031. The reality as we know it is that the incidence of disability increases with age.</a:t>
            </a:r>
          </a:p>
          <a:p>
            <a:pPr defTabSz="912346">
              <a:spcBef>
                <a:spcPct val="0"/>
              </a:spcBef>
            </a:pPr>
            <a:r>
              <a:rPr lang="en-US" altLang="en-US" dirty="0" smtClean="0"/>
              <a:t>Picture of disability changes with age-youth with disabilities are more like to have brain based disabilities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</p:spPr>
        <p:txBody>
          <a:bodyPr lIns="93160" tIns="46582" rIns="93160" bIns="46582" anchor="b"/>
          <a:lstStyle/>
          <a:p>
            <a:pPr algn="r">
              <a:defRPr/>
            </a:pPr>
            <a:fld id="{E164B5B5-E88E-47F3-A036-14A6FFC3487F}" type="slidenum">
              <a:rPr lang="en-US" sz="1200"/>
              <a:pPr algn="r">
                <a:defRPr/>
              </a:pPr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6977" indent="-29114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580" indent="-23291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412" indent="-23291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244" indent="-23291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076" indent="-232916" defTabSz="4658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7909" indent="-232916" defTabSz="4658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3741" indent="-232916" defTabSz="4658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572" indent="-232916" defTabSz="4658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8306E35-238D-4F64-879D-3CC497B53BF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5638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E60FE87-2006-4436-B91B-D370E7961A72}" type="datetime1">
              <a:rPr lang="en-US"/>
              <a:pPr>
                <a:defRPr/>
              </a:pPr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5C91DE9-F2BF-4DD3-8A6A-9E9C6E28B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2369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7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6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>
            <a:lvl1pPr>
              <a:defRPr sz="5400" b="1" i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09800"/>
            <a:ext cx="64008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4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46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8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08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03396CC-696F-403F-9F39-383ADE47CDA9}" type="datetime1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87DB292-CA32-426F-928F-7B249370229E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 flipV="1">
            <a:off x="0" y="6122988"/>
            <a:ext cx="9144000" cy="731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7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5" r:id="rId4"/>
    <p:sldLayoutId id="2147483676" r:id="rId5"/>
    <p:sldLayoutId id="2147483677" r:id="rId6"/>
    <p:sldLayoutId id="2147483678" r:id="rId7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englandada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hyperlink" Target="http://www.ada.gov/sacramento_ca_settle.htm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vaccess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youtube.com/watch?v=8YXyTNIdux4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4.png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xVC7MXrFWU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://www.w3.org/WAI/intro/wca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0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8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49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The ADA and Libraries</a:t>
            </a:r>
            <a:endParaRPr lang="en-US" altLang="en-US" sz="4200" b="1" dirty="0" smtClean="0">
              <a:solidFill>
                <a:schemeClr val="accent3">
                  <a:lumMod val="50000"/>
                </a:schemeClr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2378122"/>
            <a:ext cx="6019800" cy="4495800"/>
          </a:xfrm>
        </p:spPr>
        <p:txBody>
          <a:bodyPr lIns="92075" tIns="46038" rIns="92075" bIns="46038"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Stacy Hart, Training and Information Specialist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	New 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England ADA Center 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altLang="en-US" sz="2400" dirty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	Institute 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for Human Centered Design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	200 Portland St. Boston, MA 02114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altLang="en-US" sz="2400" dirty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	800-949-4232 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voice/</a:t>
            </a:r>
            <a:r>
              <a:rPr lang="en-US" altLang="en-US" sz="2400" dirty="0" err="1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tty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" y="1905000"/>
            <a:ext cx="34852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6" y="5334000"/>
            <a:ext cx="3997324" cy="139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985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4"/>
          <p:cNvSpPr>
            <a:spLocks noChangeArrowheads="1"/>
          </p:cNvSpPr>
          <p:nvPr/>
        </p:nvSpPr>
        <p:spPr bwMode="auto">
          <a:xfrm>
            <a:off x="304800" y="0"/>
            <a:ext cx="8305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9BBB59">
                    <a:lumMod val="50000"/>
                  </a:srgbClr>
                </a:solidFill>
                <a:latin typeface="Helvetica" charset="0"/>
                <a:ea typeface="ＭＳ Ｐゴシック" charset="0"/>
                <a:cs typeface="ＭＳ Ｐゴシック" charset="0"/>
              </a:rPr>
              <a:t>Most prevalent types of disabilities for children in the US…</a:t>
            </a:r>
            <a:br>
              <a:rPr lang="en-US" sz="3600" b="1" dirty="0">
                <a:solidFill>
                  <a:srgbClr val="9BBB59">
                    <a:lumMod val="50000"/>
                  </a:srgbClr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9BBB59">
                    <a:lumMod val="50000"/>
                  </a:srgbClr>
                </a:solidFill>
                <a:latin typeface="Helvetica" charset="0"/>
                <a:ea typeface="ＭＳ Ｐゴシック" charset="0"/>
                <a:cs typeface="ＭＳ Ｐゴシック" charset="0"/>
              </a:rPr>
              <a:t>13.1% of all youth age 3-21</a:t>
            </a:r>
            <a:endParaRPr lang="en-US" sz="3600" dirty="0">
              <a:solidFill>
                <a:srgbClr val="9BBB59">
                  <a:lumMod val="50000"/>
                </a:srgb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29388" y="1600200"/>
            <a:ext cx="2465387" cy="23050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80%  are based in the brain</a:t>
            </a:r>
          </a:p>
        </p:txBody>
      </p:sp>
      <p:sp>
        <p:nvSpPr>
          <p:cNvPr id="88068" name="Rectangle 1"/>
          <p:cNvSpPr>
            <a:spLocks noChangeArrowheads="1"/>
          </p:cNvSpPr>
          <p:nvPr/>
        </p:nvSpPr>
        <p:spPr bwMode="auto">
          <a:xfrm>
            <a:off x="463550" y="5219700"/>
            <a:ext cx="5789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FFFFFF"/>
                </a:solidFill>
                <a:latin typeface="Arial" charset="0"/>
              </a:rPr>
              <a:t>Source: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FFFFFF"/>
                </a:solidFill>
                <a:latin typeface="Arial" charset="0"/>
              </a:rPr>
              <a:t>U.S. Department of Education, National Center for Education Statistics (2012) for years 2009-2010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550" y="2058988"/>
            <a:ext cx="5789613" cy="4124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Specific learning disabilities			4.9%</a:t>
            </a:r>
          </a:p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Speech or Language impairments 	2.9%</a:t>
            </a:r>
          </a:p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Other health impairments*			1.9%</a:t>
            </a:r>
          </a:p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Intellectual disability 					 .9%</a:t>
            </a:r>
          </a:p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Emotional disturbance				 .8%</a:t>
            </a:r>
          </a:p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Autism									  .8%</a:t>
            </a:r>
          </a:p>
          <a:p>
            <a:pPr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Developmental delay					.7%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US DOE National Education Statistics(2012) for 09-10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6488" y="4281488"/>
            <a:ext cx="2808287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r>
              <a:rPr lang="en-US" sz="2000" dirty="0">
                <a:solidFill>
                  <a:srgbClr val="9BBB59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 “Other health </a:t>
            </a:r>
            <a:r>
              <a:rPr lang="en-US" sz="2000" dirty="0">
                <a:solidFill>
                  <a:srgbClr val="9BBB59">
                    <a:lumMod val="50000"/>
                  </a:srgbClr>
                </a:solidFill>
                <a:ea typeface="ＭＳ Ｐゴシック" charset="0"/>
                <a:cs typeface="ＭＳ Ｐゴシック" charset="0"/>
              </a:rPr>
              <a:t>impairments” include having limited strength, vitality, or alertness due to chronic or acute health problems</a:t>
            </a:r>
          </a:p>
        </p:txBody>
      </p:sp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739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Toilet Rooms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1143000"/>
            <a:ext cx="556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Allows space for side transfers</a:t>
            </a:r>
          </a:p>
        </p:txBody>
      </p:sp>
      <p:pic>
        <p:nvPicPr>
          <p:cNvPr id="6" name="Picture 5" descr="Story Bd 01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981200"/>
            <a:ext cx="5105400" cy="4267200"/>
          </a:xfrm>
          <a:prstGeom prst="rect">
            <a:avLst/>
          </a:prstGeom>
        </p:spPr>
      </p:pic>
      <p:pic>
        <p:nvPicPr>
          <p:cNvPr id="8" name="Picture 18" descr="gray-mannequin-jpg-coloredbackgroundtransparentgif.gif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 rot="5400000">
            <a:off x="3357024" y="2815177"/>
            <a:ext cx="2057401" cy="13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0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sequence: person using wheelchair seen from above entering toilet room.  Exterior door maneuvering clearance highlighted.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533400" y="381000"/>
            <a:ext cx="807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45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Image sequence: person using wheelchair shown from above passing past entry door to toilet room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533400" y="380999"/>
            <a:ext cx="8077199" cy="597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6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Image sequence: person using wheelchair shown positioned at toilet for side transfer.  Required clear floor space at toilet is highlighted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533400" y="381000"/>
            <a:ext cx="80867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0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Image sequence: person using wheelchair shown from above initiating transfer to toilet.  Clear floor space at toilet is highlighted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533400" y="457200"/>
            <a:ext cx="807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27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sequence: person using wheelchair shown from above in middle of room within a highlighted cirle depicting turning space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457200" y="3810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sequence: person using wheelchair shown from above using lavatory.  Clear floor space at lavatory is highlighted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457200" y="457200"/>
            <a:ext cx="8153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45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mage sequence: person using wheelchair shown from above at door of toilet room.  Interior door maneuvering clearance is highlighted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533400" y="457200"/>
            <a:ext cx="8153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15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Image sequence: person using wheelchair shown opening door on exit from toilet room.  Interior door maneuvering clearance is highlighted.  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533400" y="457200"/>
            <a:ext cx="8153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98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75"/>
            <a:ext cx="9144000" cy="784225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</a:rPr>
              <a:t>Signs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143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1200" dirty="0" smtClean="0">
              <a:solidFill>
                <a:schemeClr val="accent3">
                  <a:lumMod val="50000"/>
                </a:schemeClr>
              </a:solidFill>
              <a:latin typeface="+mj-lt"/>
              <a:ea typeface="Times New Roman" pitchFamily="18" charset="0"/>
              <a:cs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Signs at permanent rooms &amp; spaces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Must be visual, raised and tactile</a:t>
            </a:r>
          </a:p>
          <a:p>
            <a:pPr marL="342900" indent="-342900">
              <a:spcBef>
                <a:spcPct val="20000"/>
              </a:spcBef>
            </a:pPr>
            <a:endParaRPr lang="en-US" sz="3200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Arial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3200" b="1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4" name="Picture 5" descr="los angeles county-lee mclaren56"/>
          <p:cNvPicPr>
            <a:picLocks noChangeAspect="1" noChangeArrowheads="1"/>
          </p:cNvPicPr>
          <p:nvPr/>
        </p:nvPicPr>
        <p:blipFill>
          <a:blip r:embed="rId2" cstate="print"/>
          <a:srcRect l="20455" t="6815" b="4585"/>
          <a:stretch>
            <a:fillRect/>
          </a:stretch>
        </p:blipFill>
        <p:spPr bwMode="auto">
          <a:xfrm>
            <a:off x="914400" y="3698383"/>
            <a:ext cx="2916116" cy="216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iRxx_rest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232" r="14738" b="11514"/>
          <a:stretch>
            <a:fillRect/>
          </a:stretch>
        </p:blipFill>
        <p:spPr bwMode="auto">
          <a:xfrm>
            <a:off x="5943600" y="3276600"/>
            <a:ext cx="2148012" cy="280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D437112-DB4C-4571-9FF0-9140A000DD9F}" type="slidenum">
              <a:rPr lang="en-US" altLang="en-US" sz="1200" smtClean="0">
                <a:solidFill>
                  <a:srgbClr val="898989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smtClean="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901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68313"/>
            <a:ext cx="8407698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84325" y="1189038"/>
            <a:ext cx="5989638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The ADA protects those who self-select as people with disabilities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133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75"/>
            <a:ext cx="9144000" cy="784225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Directional or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Informational Signs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/>
            </a:r>
            <a:br>
              <a:rPr lang="en-US" sz="4400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</a:b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597" y="1295400"/>
            <a:ext cx="84911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Required: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Contrast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Non-glare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Character size depends on viewing distance</a:t>
            </a:r>
            <a:endParaRPr lang="en-US" sz="4000" b="1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Not required: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Braille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Raised characters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endParaRPr lang="en-US" sz="3200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3200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Arial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3200" b="1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r="4780" b="26602"/>
          <a:stretch/>
        </p:blipFill>
        <p:spPr>
          <a:xfrm>
            <a:off x="5610777" y="1371600"/>
            <a:ext cx="3108960" cy="1737360"/>
          </a:xfrm>
          <a:prstGeom prst="rect">
            <a:avLst/>
          </a:prstGeom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Protruding Object</a:t>
            </a:r>
          </a:p>
        </p:txBody>
      </p:sp>
      <p:sp>
        <p:nvSpPr>
          <p:cNvPr id="120835" name="Rectangle 4"/>
          <p:cNvSpPr>
            <a:spLocks noChangeArrowheads="1"/>
          </p:cNvSpPr>
          <p:nvPr/>
        </p:nvSpPr>
        <p:spPr bwMode="auto">
          <a:xfrm>
            <a:off x="7162800" y="6477000"/>
            <a:ext cx="1746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altLang="en-US" sz="1200" i="1">
                <a:solidFill>
                  <a:srgbClr val="333399"/>
                </a:solidFill>
                <a:latin typeface="Helvetica" pitchFamily="34" charset="0"/>
              </a:rPr>
              <a:t>Adaptive Environments</a:t>
            </a:r>
          </a:p>
        </p:txBody>
      </p:sp>
      <p:pic>
        <p:nvPicPr>
          <p:cNvPr id="120837" name="Picture 6" descr="path of travel 2 - 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752600"/>
            <a:ext cx="30876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260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3048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b="1" dirty="0" smtClean="0">
                <a:solidFill>
                  <a:srgbClr val="4F6228"/>
                </a:solidFill>
                <a:effectLst/>
                <a:ea typeface="+mj-ea"/>
                <a:cs typeface="+mj-cs"/>
              </a:rPr>
              <a:t>Maintenance of Accessible Features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11250"/>
            <a:ext cx="8915400" cy="3429000"/>
          </a:xfrm>
        </p:spPr>
        <p:txBody>
          <a:bodyPr/>
          <a:lstStyle/>
          <a:p>
            <a:pPr indent="-30163" algn="ctr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4F6228"/>
              </a:solidFill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974854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arbagecanin18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4" y="303959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6487319" y="4347693"/>
            <a:ext cx="685800" cy="1143000"/>
          </a:xfrm>
          <a:prstGeom prst="line">
            <a:avLst/>
          </a:prstGeom>
          <a:noFill/>
          <a:ln w="31750" algn="ctr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 6"/>
          <p:cNvSpPr>
            <a:spLocks/>
          </p:cNvSpPr>
          <p:nvPr/>
        </p:nvSpPr>
        <p:spPr bwMode="auto">
          <a:xfrm>
            <a:off x="6136482" y="4068293"/>
            <a:ext cx="1293812" cy="1701800"/>
          </a:xfrm>
          <a:custGeom>
            <a:avLst/>
            <a:gdLst>
              <a:gd name="T0" fmla="*/ 739849 w 1292549"/>
              <a:gd name="T1" fmla="*/ 824 h 1702303"/>
              <a:gd name="T2" fmla="*/ 681750 w 1292549"/>
              <a:gd name="T3" fmla="*/ 12383 h 1702303"/>
              <a:gd name="T4" fmla="*/ 646889 w 1292549"/>
              <a:gd name="T5" fmla="*/ 23945 h 1702303"/>
              <a:gd name="T6" fmla="*/ 565549 w 1292549"/>
              <a:gd name="T7" fmla="*/ 35506 h 1702303"/>
              <a:gd name="T8" fmla="*/ 391250 w 1292549"/>
              <a:gd name="T9" fmla="*/ 58629 h 1702303"/>
              <a:gd name="T10" fmla="*/ 321530 w 1292549"/>
              <a:gd name="T11" fmla="*/ 81751 h 1702303"/>
              <a:gd name="T12" fmla="*/ 275049 w 1292549"/>
              <a:gd name="T13" fmla="*/ 93310 h 1702303"/>
              <a:gd name="T14" fmla="*/ 205329 w 1292549"/>
              <a:gd name="T15" fmla="*/ 116435 h 1702303"/>
              <a:gd name="T16" fmla="*/ 170469 w 1292549"/>
              <a:gd name="T17" fmla="*/ 151115 h 1702303"/>
              <a:gd name="T18" fmla="*/ 158850 w 1292549"/>
              <a:gd name="T19" fmla="*/ 197362 h 1702303"/>
              <a:gd name="T20" fmla="*/ 135609 w 1292549"/>
              <a:gd name="T21" fmla="*/ 232042 h 1702303"/>
              <a:gd name="T22" fmla="*/ 89130 w 1292549"/>
              <a:gd name="T23" fmla="*/ 289847 h 1702303"/>
              <a:gd name="T24" fmla="*/ 65889 w 1292549"/>
              <a:gd name="T25" fmla="*/ 336094 h 1702303"/>
              <a:gd name="T26" fmla="*/ 42651 w 1292549"/>
              <a:gd name="T27" fmla="*/ 370774 h 1702303"/>
              <a:gd name="T28" fmla="*/ 19410 w 1292549"/>
              <a:gd name="T29" fmla="*/ 474826 h 1702303"/>
              <a:gd name="T30" fmla="*/ 7791 w 1292549"/>
              <a:gd name="T31" fmla="*/ 682922 h 1702303"/>
              <a:gd name="T32" fmla="*/ 42651 w 1292549"/>
              <a:gd name="T33" fmla="*/ 1110681 h 1702303"/>
              <a:gd name="T34" fmla="*/ 77510 w 1292549"/>
              <a:gd name="T35" fmla="*/ 1341899 h 1702303"/>
              <a:gd name="T36" fmla="*/ 216950 w 1292549"/>
              <a:gd name="T37" fmla="*/ 1503754 h 1702303"/>
              <a:gd name="T38" fmla="*/ 240189 w 1292549"/>
              <a:gd name="T39" fmla="*/ 1538437 h 1702303"/>
              <a:gd name="T40" fmla="*/ 275049 w 1292549"/>
              <a:gd name="T41" fmla="*/ 1561558 h 1702303"/>
              <a:gd name="T42" fmla="*/ 333149 w 1292549"/>
              <a:gd name="T43" fmla="*/ 1607804 h 1702303"/>
              <a:gd name="T44" fmla="*/ 437729 w 1292549"/>
              <a:gd name="T45" fmla="*/ 1642486 h 1702303"/>
              <a:gd name="T46" fmla="*/ 530690 w 1292549"/>
              <a:gd name="T47" fmla="*/ 1677169 h 1702303"/>
              <a:gd name="T48" fmla="*/ 693370 w 1292549"/>
              <a:gd name="T49" fmla="*/ 1700291 h 1702303"/>
              <a:gd name="T50" fmla="*/ 809569 w 1292549"/>
              <a:gd name="T51" fmla="*/ 1688731 h 1702303"/>
              <a:gd name="T52" fmla="*/ 832809 w 1292549"/>
              <a:gd name="T53" fmla="*/ 1665608 h 1702303"/>
              <a:gd name="T54" fmla="*/ 879290 w 1292549"/>
              <a:gd name="T55" fmla="*/ 1654048 h 1702303"/>
              <a:gd name="T56" fmla="*/ 914150 w 1292549"/>
              <a:gd name="T57" fmla="*/ 1630926 h 1702303"/>
              <a:gd name="T58" fmla="*/ 949010 w 1292549"/>
              <a:gd name="T59" fmla="*/ 1619364 h 1702303"/>
              <a:gd name="T60" fmla="*/ 995489 w 1292549"/>
              <a:gd name="T61" fmla="*/ 1584681 h 1702303"/>
              <a:gd name="T62" fmla="*/ 1088448 w 1292549"/>
              <a:gd name="T63" fmla="*/ 1549999 h 1702303"/>
              <a:gd name="T64" fmla="*/ 1158168 w 1292549"/>
              <a:gd name="T65" fmla="*/ 1492194 h 1702303"/>
              <a:gd name="T66" fmla="*/ 1169790 w 1292549"/>
              <a:gd name="T67" fmla="*/ 1434389 h 1702303"/>
              <a:gd name="T68" fmla="*/ 1181408 w 1292549"/>
              <a:gd name="T69" fmla="*/ 1388144 h 1702303"/>
              <a:gd name="T70" fmla="*/ 1193028 w 1292549"/>
              <a:gd name="T71" fmla="*/ 1353462 h 1702303"/>
              <a:gd name="T72" fmla="*/ 1227888 w 1292549"/>
              <a:gd name="T73" fmla="*/ 1226289 h 1702303"/>
              <a:gd name="T74" fmla="*/ 1251128 w 1292549"/>
              <a:gd name="T75" fmla="*/ 1191607 h 1702303"/>
              <a:gd name="T76" fmla="*/ 1262748 w 1292549"/>
              <a:gd name="T77" fmla="*/ 613557 h 1702303"/>
              <a:gd name="T78" fmla="*/ 1274369 w 1292549"/>
              <a:gd name="T79" fmla="*/ 578874 h 1702303"/>
              <a:gd name="T80" fmla="*/ 1285988 w 1292549"/>
              <a:gd name="T81" fmla="*/ 486385 h 1702303"/>
              <a:gd name="T82" fmla="*/ 1297608 w 1292549"/>
              <a:gd name="T83" fmla="*/ 417021 h 1702303"/>
              <a:gd name="T84" fmla="*/ 1285988 w 1292549"/>
              <a:gd name="T85" fmla="*/ 289847 h 1702303"/>
              <a:gd name="T86" fmla="*/ 1227888 w 1292549"/>
              <a:gd name="T87" fmla="*/ 232042 h 1702303"/>
              <a:gd name="T88" fmla="*/ 1193028 w 1292549"/>
              <a:gd name="T89" fmla="*/ 220483 h 1702303"/>
              <a:gd name="T90" fmla="*/ 1158168 w 1292549"/>
              <a:gd name="T91" fmla="*/ 197362 h 1702303"/>
              <a:gd name="T92" fmla="*/ 1123308 w 1292549"/>
              <a:gd name="T93" fmla="*/ 185799 h 1702303"/>
              <a:gd name="T94" fmla="*/ 1041968 w 1292549"/>
              <a:gd name="T95" fmla="*/ 139556 h 1702303"/>
              <a:gd name="T96" fmla="*/ 1018729 w 1292549"/>
              <a:gd name="T97" fmla="*/ 104872 h 1702303"/>
              <a:gd name="T98" fmla="*/ 960629 w 1292549"/>
              <a:gd name="T99" fmla="*/ 93310 h 1702303"/>
              <a:gd name="T100" fmla="*/ 890909 w 1292549"/>
              <a:gd name="T101" fmla="*/ 70188 h 1702303"/>
              <a:gd name="T102" fmla="*/ 856049 w 1292549"/>
              <a:gd name="T103" fmla="*/ 47067 h 1702303"/>
              <a:gd name="T104" fmla="*/ 809569 w 1292549"/>
              <a:gd name="T105" fmla="*/ 35506 h 1702303"/>
              <a:gd name="T106" fmla="*/ 739849 w 1292549"/>
              <a:gd name="T107" fmla="*/ 824 h 17023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92549" h="1702303">
                <a:moveTo>
                  <a:pt x="736964" y="824"/>
                </a:moveTo>
                <a:cubicBezTo>
                  <a:pt x="715744" y="-3034"/>
                  <a:pt x="698177" y="7628"/>
                  <a:pt x="679091" y="12399"/>
                </a:cubicBezTo>
                <a:cubicBezTo>
                  <a:pt x="667255" y="15358"/>
                  <a:pt x="656331" y="21580"/>
                  <a:pt x="644367" y="23973"/>
                </a:cubicBezTo>
                <a:cubicBezTo>
                  <a:pt x="617615" y="29323"/>
                  <a:pt x="590439" y="32360"/>
                  <a:pt x="563344" y="35548"/>
                </a:cubicBezTo>
                <a:cubicBezTo>
                  <a:pt x="501274" y="42851"/>
                  <a:pt x="448453" y="42680"/>
                  <a:pt x="389724" y="58697"/>
                </a:cubicBezTo>
                <a:cubicBezTo>
                  <a:pt x="366182" y="65118"/>
                  <a:pt x="343949" y="75929"/>
                  <a:pt x="320276" y="81847"/>
                </a:cubicBezTo>
                <a:cubicBezTo>
                  <a:pt x="304843" y="85705"/>
                  <a:pt x="289214" y="88851"/>
                  <a:pt x="273977" y="93422"/>
                </a:cubicBezTo>
                <a:cubicBezTo>
                  <a:pt x="250605" y="100434"/>
                  <a:pt x="204529" y="116571"/>
                  <a:pt x="204529" y="116571"/>
                </a:cubicBezTo>
                <a:cubicBezTo>
                  <a:pt x="192954" y="128146"/>
                  <a:pt x="177926" y="137083"/>
                  <a:pt x="169805" y="151295"/>
                </a:cubicBezTo>
                <a:cubicBezTo>
                  <a:pt x="161912" y="165107"/>
                  <a:pt x="164496" y="182972"/>
                  <a:pt x="158230" y="197594"/>
                </a:cubicBezTo>
                <a:cubicBezTo>
                  <a:pt x="152750" y="210380"/>
                  <a:pt x="141302" y="219876"/>
                  <a:pt x="135081" y="232318"/>
                </a:cubicBezTo>
                <a:cubicBezTo>
                  <a:pt x="107127" y="288225"/>
                  <a:pt x="147316" y="251169"/>
                  <a:pt x="88782" y="290191"/>
                </a:cubicBezTo>
                <a:cubicBezTo>
                  <a:pt x="81066" y="305624"/>
                  <a:pt x="74194" y="321509"/>
                  <a:pt x="65633" y="336490"/>
                </a:cubicBezTo>
                <a:cubicBezTo>
                  <a:pt x="58731" y="348568"/>
                  <a:pt x="48704" y="358771"/>
                  <a:pt x="42483" y="371214"/>
                </a:cubicBezTo>
                <a:cubicBezTo>
                  <a:pt x="28238" y="399705"/>
                  <a:pt x="23778" y="448721"/>
                  <a:pt x="19334" y="475386"/>
                </a:cubicBezTo>
                <a:cubicBezTo>
                  <a:pt x="15476" y="544834"/>
                  <a:pt x="7759" y="614175"/>
                  <a:pt x="7759" y="683730"/>
                </a:cubicBezTo>
                <a:cubicBezTo>
                  <a:pt x="7759" y="1044326"/>
                  <a:pt x="-24484" y="944571"/>
                  <a:pt x="42483" y="1111994"/>
                </a:cubicBezTo>
                <a:cubicBezTo>
                  <a:pt x="46501" y="1144135"/>
                  <a:pt x="69133" y="1335413"/>
                  <a:pt x="77207" y="1343487"/>
                </a:cubicBezTo>
                <a:cubicBezTo>
                  <a:pt x="166187" y="1432467"/>
                  <a:pt x="118331" y="1379826"/>
                  <a:pt x="216104" y="1505533"/>
                </a:cubicBezTo>
                <a:cubicBezTo>
                  <a:pt x="224645" y="1516514"/>
                  <a:pt x="229416" y="1530420"/>
                  <a:pt x="239253" y="1540257"/>
                </a:cubicBezTo>
                <a:cubicBezTo>
                  <a:pt x="249090" y="1550094"/>
                  <a:pt x="263114" y="1554716"/>
                  <a:pt x="273977" y="1563406"/>
                </a:cubicBezTo>
                <a:cubicBezTo>
                  <a:pt x="304043" y="1587459"/>
                  <a:pt x="291768" y="1591891"/>
                  <a:pt x="331850" y="1609705"/>
                </a:cubicBezTo>
                <a:cubicBezTo>
                  <a:pt x="383900" y="1632838"/>
                  <a:pt x="392636" y="1627074"/>
                  <a:pt x="436023" y="1644429"/>
                </a:cubicBezTo>
                <a:cubicBezTo>
                  <a:pt x="447283" y="1648933"/>
                  <a:pt x="508210" y="1674617"/>
                  <a:pt x="528620" y="1679153"/>
                </a:cubicBezTo>
                <a:cubicBezTo>
                  <a:pt x="571534" y="1688690"/>
                  <a:pt x="650618" y="1697297"/>
                  <a:pt x="690666" y="1702303"/>
                </a:cubicBezTo>
                <a:cubicBezTo>
                  <a:pt x="729248" y="1698445"/>
                  <a:pt x="768795" y="1700132"/>
                  <a:pt x="806412" y="1690728"/>
                </a:cubicBezTo>
                <a:cubicBezTo>
                  <a:pt x="816999" y="1688081"/>
                  <a:pt x="819801" y="1672458"/>
                  <a:pt x="829562" y="1667578"/>
                </a:cubicBezTo>
                <a:cubicBezTo>
                  <a:pt x="843791" y="1660464"/>
                  <a:pt x="860428" y="1659862"/>
                  <a:pt x="875861" y="1656004"/>
                </a:cubicBezTo>
                <a:cubicBezTo>
                  <a:pt x="887436" y="1648287"/>
                  <a:pt x="898142" y="1639075"/>
                  <a:pt x="910585" y="1632854"/>
                </a:cubicBezTo>
                <a:cubicBezTo>
                  <a:pt x="921498" y="1627398"/>
                  <a:pt x="934716" y="1627333"/>
                  <a:pt x="945309" y="1621280"/>
                </a:cubicBezTo>
                <a:cubicBezTo>
                  <a:pt x="962058" y="1611709"/>
                  <a:pt x="975248" y="1596780"/>
                  <a:pt x="991607" y="1586556"/>
                </a:cubicBezTo>
                <a:cubicBezTo>
                  <a:pt x="1031960" y="1561335"/>
                  <a:pt x="1039766" y="1562941"/>
                  <a:pt x="1084205" y="1551832"/>
                </a:cubicBezTo>
                <a:cubicBezTo>
                  <a:pt x="1104146" y="1538537"/>
                  <a:pt x="1142513" y="1516237"/>
                  <a:pt x="1153653" y="1493958"/>
                </a:cubicBezTo>
                <a:cubicBezTo>
                  <a:pt x="1162451" y="1476362"/>
                  <a:pt x="1160960" y="1455290"/>
                  <a:pt x="1165228" y="1436085"/>
                </a:cubicBezTo>
                <a:cubicBezTo>
                  <a:pt x="1168679" y="1420556"/>
                  <a:pt x="1172432" y="1405082"/>
                  <a:pt x="1176802" y="1389786"/>
                </a:cubicBezTo>
                <a:cubicBezTo>
                  <a:pt x="1180154" y="1378055"/>
                  <a:pt x="1185418" y="1366898"/>
                  <a:pt x="1188377" y="1355062"/>
                </a:cubicBezTo>
                <a:cubicBezTo>
                  <a:pt x="1221101" y="1224169"/>
                  <a:pt x="1173434" y="1376745"/>
                  <a:pt x="1223101" y="1227740"/>
                </a:cubicBezTo>
                <a:cubicBezTo>
                  <a:pt x="1227500" y="1214543"/>
                  <a:pt x="1238534" y="1204591"/>
                  <a:pt x="1246250" y="1193016"/>
                </a:cubicBezTo>
                <a:cubicBezTo>
                  <a:pt x="1250108" y="1000105"/>
                  <a:pt x="1250549" y="807095"/>
                  <a:pt x="1257825" y="614282"/>
                </a:cubicBezTo>
                <a:cubicBezTo>
                  <a:pt x="1258285" y="602090"/>
                  <a:pt x="1267217" y="591562"/>
                  <a:pt x="1269400" y="579558"/>
                </a:cubicBezTo>
                <a:cubicBezTo>
                  <a:pt x="1274964" y="548954"/>
                  <a:pt x="1276575" y="517754"/>
                  <a:pt x="1280974" y="486961"/>
                </a:cubicBezTo>
                <a:cubicBezTo>
                  <a:pt x="1284293" y="463728"/>
                  <a:pt x="1288691" y="440662"/>
                  <a:pt x="1292549" y="417513"/>
                </a:cubicBezTo>
                <a:cubicBezTo>
                  <a:pt x="1288691" y="375072"/>
                  <a:pt x="1289903" y="331861"/>
                  <a:pt x="1280974" y="290191"/>
                </a:cubicBezTo>
                <a:cubicBezTo>
                  <a:pt x="1275418" y="264263"/>
                  <a:pt x="1244090" y="242813"/>
                  <a:pt x="1223101" y="232318"/>
                </a:cubicBezTo>
                <a:cubicBezTo>
                  <a:pt x="1212188" y="226862"/>
                  <a:pt x="1199290" y="226199"/>
                  <a:pt x="1188377" y="220743"/>
                </a:cubicBezTo>
                <a:cubicBezTo>
                  <a:pt x="1175935" y="214522"/>
                  <a:pt x="1166095" y="203815"/>
                  <a:pt x="1153653" y="197594"/>
                </a:cubicBezTo>
                <a:cubicBezTo>
                  <a:pt x="1142740" y="192138"/>
                  <a:pt x="1130143" y="190825"/>
                  <a:pt x="1118929" y="186019"/>
                </a:cubicBezTo>
                <a:cubicBezTo>
                  <a:pt x="1077806" y="168395"/>
                  <a:pt x="1072782" y="162971"/>
                  <a:pt x="1037906" y="139720"/>
                </a:cubicBezTo>
                <a:cubicBezTo>
                  <a:pt x="1030190" y="128145"/>
                  <a:pt x="1026835" y="111898"/>
                  <a:pt x="1014757" y="104996"/>
                </a:cubicBezTo>
                <a:cubicBezTo>
                  <a:pt x="997676" y="95235"/>
                  <a:pt x="975863" y="98598"/>
                  <a:pt x="956883" y="93422"/>
                </a:cubicBezTo>
                <a:cubicBezTo>
                  <a:pt x="933341" y="87002"/>
                  <a:pt x="907738" y="83807"/>
                  <a:pt x="887435" y="70272"/>
                </a:cubicBezTo>
                <a:cubicBezTo>
                  <a:pt x="875860" y="62556"/>
                  <a:pt x="865497" y="52603"/>
                  <a:pt x="852711" y="47123"/>
                </a:cubicBezTo>
                <a:cubicBezTo>
                  <a:pt x="838089" y="40857"/>
                  <a:pt x="821649" y="40119"/>
                  <a:pt x="806412" y="35548"/>
                </a:cubicBezTo>
                <a:cubicBezTo>
                  <a:pt x="783040" y="28536"/>
                  <a:pt x="758184" y="4682"/>
                  <a:pt x="736964" y="824"/>
                </a:cubicBezTo>
                <a:close/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H="1">
            <a:off x="6351248" y="4347693"/>
            <a:ext cx="838200" cy="1143000"/>
          </a:xfrm>
          <a:prstGeom prst="line">
            <a:avLst/>
          </a:prstGeom>
          <a:noFill/>
          <a:ln w="31750" algn="ctr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454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H="1">
            <a:off x="6351248" y="4347693"/>
            <a:ext cx="838200" cy="1143000"/>
          </a:xfrm>
          <a:prstGeom prst="line">
            <a:avLst/>
          </a:prstGeom>
          <a:noFill/>
          <a:ln w="31750" algn="ctr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4" name="Picture 2" descr="C:\Users\SHart\AppData\Local\Microsoft\Windows\Temporary Internet Files\Content.Outlook\SERCB6LX\IMG_2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874563" cy="59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160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"/>
            <a:ext cx="5486019" cy="5771007"/>
          </a:xfrm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37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75"/>
            <a:ext cx="9144000" cy="1241425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Issues that Make an Accessible Space Inaccessible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305800" cy="44196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Cars/delivery trucks blocking an accessible space or curb ramp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b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Protruding objects/items blocking the accessible route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b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Plants/trash cans</a:t>
            </a:r>
            <a:r>
              <a:rPr lang="en-US" sz="2600" b="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in front of elevator buttons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b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Trash cans at the paper towel dispenser or door in the restroom</a:t>
            </a:r>
          </a:p>
          <a:p>
            <a:pPr algn="l"/>
            <a:endParaRPr lang="en-US" sz="28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0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75"/>
            <a:ext cx="9144000" cy="1241425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Issues that Make an Accessible Space Inaccessible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305800" cy="44196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Slippery or wet floors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b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Snow not shoveled from accessible parking spaces and all accessible routes (front on sidewalk, back at parking lot)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b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b="0" dirty="0" smtClean="0">
                <a:solidFill>
                  <a:schemeClr val="accent3">
                    <a:lumMod val="50000"/>
                  </a:schemeClr>
                </a:solidFill>
              </a:rPr>
              <a:t>Elevators and lifts that don’t work</a:t>
            </a:r>
          </a:p>
          <a:p>
            <a:pPr algn="l"/>
            <a:endParaRPr lang="en-US" sz="28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6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57200" y="2819400"/>
            <a:ext cx="2517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5175250" y="50593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smtClean="0">
              <a:solidFill>
                <a:srgbClr val="FFFF99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41325" y="10477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0" y="1524000"/>
            <a:ext cx="9144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smtClean="0">
              <a:solidFill>
                <a:srgbClr val="000000"/>
              </a:solidFill>
              <a:cs typeface="Arial" pitchFamily="34" charset="0"/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 i="1" smtClean="0">
              <a:solidFill>
                <a:srgbClr val="686B5D"/>
              </a:solidFill>
              <a:cs typeface="Arial" pitchFamily="34" charset="0"/>
            </a:endParaRPr>
          </a:p>
        </p:txBody>
      </p:sp>
      <p:sp>
        <p:nvSpPr>
          <p:cNvPr id="71688" name="Rectangle 2"/>
          <p:cNvSpPr>
            <a:spLocks noChangeArrowheads="1"/>
          </p:cNvSpPr>
          <p:nvPr/>
        </p:nvSpPr>
        <p:spPr bwMode="auto">
          <a:xfrm flipV="1">
            <a:off x="0" y="6172200"/>
            <a:ext cx="9144000" cy="731838"/>
          </a:xfrm>
          <a:prstGeom prst="rect">
            <a:avLst/>
          </a:prstGeom>
          <a:solidFill>
            <a:srgbClr val="E46C0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9" name="TextBox 4"/>
          <p:cNvSpPr txBox="1">
            <a:spLocks noChangeArrowheads="1"/>
          </p:cNvSpPr>
          <p:nvPr/>
        </p:nvSpPr>
        <p:spPr bwMode="auto">
          <a:xfrm>
            <a:off x="0" y="621188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 smtClean="0">
                <a:solidFill>
                  <a:srgbClr val="F2F2F2"/>
                </a:solidFill>
                <a:latin typeface="Calibri" pitchFamily="34" charset="0"/>
                <a:cs typeface="Arial" pitchFamily="34" charset="0"/>
              </a:rPr>
              <a:t>www.ADAChecklist.org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6" y="152400"/>
            <a:ext cx="760070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52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217016" y="-12357"/>
            <a:ext cx="8924925" cy="920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2800" dirty="0" smtClean="0">
              <a:solidFill>
                <a:srgbClr val="FFFFFF"/>
              </a:solidFill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2800" dirty="0" smtClean="0">
              <a:solidFill>
                <a:srgbClr val="FFFFFF"/>
              </a:solidFill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b="1" dirty="0" smtClean="0">
                <a:ln w="15773" cap="flat" cmpd="sng" algn="ctr">
                  <a:gradFill>
                    <a:gsLst>
                      <a:gs pos="70000">
                        <a:srgbClr val="F16700"/>
                      </a:gs>
                      <a:gs pos="0">
                        <a:srgbClr val="FFAA65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BT"/>
                <a:ea typeface="Calibri"/>
                <a:cs typeface="Times New Roman"/>
              </a:rPr>
              <a:t>Contact Me With Any Questions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b="1" dirty="0" smtClean="0">
                <a:ln w="15773" cap="flat" cmpd="sng" algn="ctr">
                  <a:gradFill>
                    <a:gsLst>
                      <a:gs pos="70000">
                        <a:srgbClr val="F16700"/>
                      </a:gs>
                      <a:gs pos="0">
                        <a:srgbClr val="FFAA65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BT"/>
                <a:ea typeface="Calibri"/>
                <a:cs typeface="Times New Roman"/>
              </a:rPr>
              <a:t>Thank You!!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200" dirty="0" smtClean="0">
              <a:solidFill>
                <a:srgbClr val="9BBB59">
                  <a:lumMod val="50000"/>
                </a:srgbClr>
              </a:solidFill>
              <a:ea typeface="Calibri"/>
              <a:cs typeface="Times New Roman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cs typeface="Arial" pitchFamily="34" charset="0"/>
              </a:rPr>
              <a:t>Stacy Hart, New </a:t>
            </a:r>
            <a:r>
              <a:rPr lang="en-US" sz="2800" b="1" dirty="0">
                <a:solidFill>
                  <a:srgbClr val="9BBB59">
                    <a:lumMod val="50000"/>
                  </a:srgbClr>
                </a:solidFill>
                <a:cs typeface="Arial" pitchFamily="34" charset="0"/>
              </a:rPr>
              <a:t>England ADA Center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cs typeface="Arial" pitchFamily="34" charset="0"/>
              </a:rPr>
              <a:t>Shart@NewEnglandADA.org</a:t>
            </a:r>
            <a:endParaRPr lang="en-US" sz="2800" b="1" dirty="0">
              <a:solidFill>
                <a:srgbClr val="9BBB59">
                  <a:lumMod val="50000"/>
                </a:srgbClr>
              </a:solidFill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cs typeface="Arial" pitchFamily="34" charset="0"/>
              </a:rPr>
              <a:t>1-800-949-4232</a:t>
            </a:r>
            <a:endParaRPr lang="en-US" sz="2800" b="1" dirty="0">
              <a:solidFill>
                <a:srgbClr val="9BBB59">
                  <a:lumMod val="50000"/>
                </a:srgbClr>
              </a:solidFill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4000" b="1" u="sng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4000" b="1" u="sng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3600" b="1" dirty="0">
              <a:solidFill>
                <a:srgbClr val="FFFFFF"/>
              </a:solidFill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37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304800"/>
            <a:ext cx="8648700" cy="838200"/>
          </a:xfrm>
        </p:spPr>
        <p:txBody>
          <a:bodyPr anchor="b"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Americans with Disabilities Act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924800" cy="51816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Provide a clear and comprehensive national mandate for the elimination of discrimination against people with disabilities</a:t>
            </a:r>
          </a:p>
          <a:p>
            <a:pPr marL="0" indent="0" eaLnBrk="1" hangingPunct="1">
              <a:buFont typeface="Arial" pitchFamily="34" charset="0"/>
              <a:buChar char="•"/>
            </a:pPr>
            <a:endParaRPr lang="en-US" altLang="en-US" sz="2800" dirty="0" smtClean="0">
              <a:ea typeface="ＭＳ Ｐゴシック" pitchFamily="34" charset="-128"/>
            </a:endParaRPr>
          </a:p>
        </p:txBody>
      </p:sp>
      <p:pic>
        <p:nvPicPr>
          <p:cNvPr id="24580" name="Picture 3" descr="Bush-signs-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42862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61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63525" y="295275"/>
            <a:ext cx="8624888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Structure of ADA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9600" y="1168400"/>
            <a:ext cx="7772401" cy="557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04850" indent="-5334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Title I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– Employment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	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Title II – State and local governments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			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Title III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–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laces of public accommodation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Title IV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– Telecommunications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Title V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– Miscellaneous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www.ada.gov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  <a:defRPr/>
            </a:pPr>
            <a:endParaRPr lang="en-US" altLang="en-US" sz="36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006675"/>
      </p:ext>
    </p:extLst>
  </p:cSld>
  <p:clrMapOvr>
    <a:masterClrMapping/>
  </p:clrMapOvr>
  <p:transition spd="med" advTm="833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3"/>
          <p:cNvSpPr>
            <a:spLocks noChangeArrowheads="1"/>
          </p:cNvSpPr>
          <p:nvPr/>
        </p:nvSpPr>
        <p:spPr bwMode="auto">
          <a:xfrm>
            <a:off x="263524" y="280533"/>
            <a:ext cx="859472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US" altLang="en-US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Arial" charset="0"/>
              </a:rPr>
              <a:t>Applies to all Library Services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261727"/>
            <a:ext cx="4581525" cy="449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04850" indent="-5334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endParaRPr lang="en-US" altLang="en-US" sz="1200" dirty="0" smtClean="0">
              <a:solidFill>
                <a:schemeClr val="accent3">
                  <a:lumMod val="50000"/>
                </a:schemeClr>
              </a:solidFill>
              <a:latin typeface="+mn-lt"/>
              <a:cs typeface="Arial" charset="0"/>
            </a:endParaRP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Computers</a:t>
            </a:r>
          </a:p>
          <a:p>
            <a:pPr marL="171450" lvl="1" indent="0" eaLnBrk="1" hangingPunct="1">
              <a:spcBef>
                <a:spcPct val="0"/>
              </a:spcBef>
              <a:buClr>
                <a:srgbClr val="FFFFFF"/>
              </a:buClr>
              <a:buSzPct val="95000"/>
              <a:buNone/>
              <a:defRPr/>
            </a:pPr>
            <a:r>
              <a:rPr lang="en-US" altLang="en-US" sz="12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	  </a:t>
            </a:r>
            <a:r>
              <a:rPr lang="en-US" altLang="en-US" sz="12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  </a:t>
            </a: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 Classes-</a:t>
            </a:r>
            <a:r>
              <a:rPr lang="en-US" altLang="en-US" sz="18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Arial" charset="0"/>
              </a:rPr>
              <a:t>Microsoft Office, social 		media, digital photo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Art Exhibits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Open Mic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Book Club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Poetry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ELA Classes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Conversation Groups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91000" y="1290302"/>
            <a:ext cx="4886325" cy="421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04850" indent="-5334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endParaRPr lang="en-US" altLang="en-US" sz="1200" dirty="0" smtClean="0">
              <a:solidFill>
                <a:schemeClr val="accent3">
                  <a:lumMod val="50000"/>
                </a:schemeClr>
              </a:solidFill>
              <a:latin typeface="+mn-lt"/>
              <a:cs typeface="Arial" charset="0"/>
            </a:endParaRP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Art Classes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Story Time/Rhyme Time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Gaming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Museum Passes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Book Sales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Job Searches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Movie Night</a:t>
            </a:r>
          </a:p>
          <a:p>
            <a:pPr lvl="1" eaLnBrk="1" hangingPunct="1">
              <a:spcBef>
                <a:spcPct val="0"/>
              </a:spcBef>
              <a:buClr>
                <a:srgbClr val="FFFFFF"/>
              </a:buClr>
              <a:buSzPct val="95000"/>
              <a:buFontTx/>
              <a:buChar char="•"/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Clubs-</a:t>
            </a:r>
            <a:r>
              <a:rPr lang="en-US" altLang="en-US" sz="1800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anime, creative writing, </a:t>
            </a:r>
            <a:r>
              <a:rPr lang="en-US" altLang="en-US" sz="1800" dirty="0" err="1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lego</a:t>
            </a:r>
            <a:endParaRPr lang="en-US" altLang="en-US" sz="1800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6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34"/>
    </mc:Choice>
    <mc:Fallback xmlns="">
      <p:transition spd="slow" advTm="7903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219075" y="419100"/>
            <a:ext cx="8626475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44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Humanst521 BT"/>
                <a:ea typeface="+mn-ea"/>
                <a:cs typeface="Arial" pitchFamily="34" charset="0"/>
              </a:rPr>
              <a:t>Snapshot of Disability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Humanst521 BT"/>
              <a:ea typeface="+mn-ea"/>
              <a:cs typeface="Arial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4400" b="1" dirty="0">
              <a:solidFill>
                <a:schemeClr val="accent3">
                  <a:lumMod val="50000"/>
                </a:schemeClr>
              </a:solidFill>
              <a:latin typeface="+mj-lt"/>
              <a:ea typeface="+mn-ea"/>
              <a:cs typeface="Arial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b="1" dirty="0">
              <a:solidFill>
                <a:srgbClr val="FFFFFF"/>
              </a:solidFill>
              <a:latin typeface="+mj-lt"/>
              <a:ea typeface="+mn-ea"/>
              <a:cs typeface="Arial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b="1" dirty="0">
              <a:solidFill>
                <a:srgbClr val="FFFFFF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7" y="2209728"/>
            <a:ext cx="4678363" cy="350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588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 flipV="1">
            <a:off x="0" y="6142038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69636" name="Rectangle 8"/>
          <p:cNvSpPr>
            <a:spLocks noChangeArrowheads="1"/>
          </p:cNvSpPr>
          <p:nvPr/>
        </p:nvSpPr>
        <p:spPr bwMode="auto">
          <a:xfrm>
            <a:off x="295275" y="297359"/>
            <a:ext cx="86248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ADA</a:t>
            </a:r>
          </a:p>
          <a:p>
            <a:pPr marL="0" lvl="1" algn="ctr">
              <a:defRPr/>
            </a:pP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Definition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of 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Disability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89092" name="TextBox 16"/>
          <p:cNvSpPr txBox="1">
            <a:spLocks noChangeArrowheads="1"/>
          </p:cNvSpPr>
          <p:nvPr/>
        </p:nvSpPr>
        <p:spPr bwMode="auto">
          <a:xfrm>
            <a:off x="295275" y="1495485"/>
            <a:ext cx="86248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	</a:t>
            </a:r>
            <a:endParaRPr lang="en-US" alt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/>
            <a:endParaRPr lang="en-US" altLang="en-US" sz="14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buFontTx/>
              <a:buAutoNum type="arabicPeriod"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A physical or mental impairment that </a:t>
            </a:r>
            <a:r>
              <a:rPr lang="en-US" altLang="en-US" sz="2800" i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substantially limits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 one or more </a:t>
            </a:r>
            <a:r>
              <a:rPr lang="en-US" altLang="en-US" sz="2800" i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major life </a:t>
            </a:r>
            <a:r>
              <a:rPr lang="en-US" altLang="en-US" sz="2800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activities</a:t>
            </a:r>
          </a:p>
          <a:p>
            <a:pPr eaLnBrk="1" hangingPunct="1">
              <a:buFontTx/>
              <a:buAutoNum type="arabicPeriod"/>
            </a:pPr>
            <a:endParaRPr lang="en-US" altLang="en-US" sz="2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 A </a:t>
            </a:r>
            <a:r>
              <a:rPr lang="en-US" altLang="en-US" sz="2800" i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record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 of such an </a:t>
            </a: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impairment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</a:pPr>
            <a:endParaRPr lang="en-US" altLang="en-US" sz="2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 Being </a:t>
            </a:r>
            <a:r>
              <a:rPr lang="en-US" altLang="en-US" sz="2800" i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regarded 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as having such an impairment </a:t>
            </a:r>
          </a:p>
          <a:p>
            <a:pPr eaLnBrk="1" hangingPunct="1"/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/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3434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7848600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4F6228"/>
                </a:solidFill>
                <a:ea typeface="ＭＳ Ｐゴシック" pitchFamily="34" charset="-128"/>
              </a:rPr>
              <a:t>A person who has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dirty="0" smtClean="0">
              <a:solidFill>
                <a:srgbClr val="4F6228"/>
              </a:solidFill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4F6228"/>
                </a:solidFill>
                <a:ea typeface="ＭＳ Ｐゴシック" pitchFamily="34" charset="-128"/>
              </a:rPr>
              <a:t>a physical or mental impairment that substantially limits a major life activity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Autofit/>
          </a:bodyPr>
          <a:lstStyle/>
          <a:p>
            <a:r>
              <a:rPr lang="en-US" altLang="en-US" b="1" dirty="0" smtClean="0">
                <a:solidFill>
                  <a:srgbClr val="4F6228"/>
                </a:solidFill>
                <a:ea typeface="ＭＳ Ｐゴシック" pitchFamily="34" charset="-128"/>
              </a:rPr>
              <a:t>ADA</a:t>
            </a:r>
            <a:br>
              <a:rPr lang="en-US" altLang="en-US" b="1" dirty="0" smtClean="0">
                <a:solidFill>
                  <a:srgbClr val="4F6228"/>
                </a:solidFill>
                <a:ea typeface="ＭＳ Ｐゴシック" pitchFamily="34" charset="-128"/>
              </a:rPr>
            </a:br>
            <a:r>
              <a:rPr lang="en-US" altLang="en-US" b="1" dirty="0" smtClean="0">
                <a:solidFill>
                  <a:srgbClr val="4F6228"/>
                </a:solidFill>
                <a:ea typeface="ＭＳ Ｐゴシック" pitchFamily="34" charset="-128"/>
              </a:rPr>
              <a:t>Definition </a:t>
            </a:r>
            <a:r>
              <a:rPr lang="en-US" altLang="en-US" b="1" dirty="0">
                <a:solidFill>
                  <a:srgbClr val="4F6228"/>
                </a:solidFill>
                <a:ea typeface="ＭＳ Ｐゴシック" pitchFamily="34" charset="-128"/>
              </a:rPr>
              <a:t>of Disability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6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with Mobility Disabilities</a:t>
            </a:r>
          </a:p>
        </p:txBody>
      </p:sp>
      <p:pic>
        <p:nvPicPr>
          <p:cNvPr id="6" name="Picture 3" descr="PushingW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430588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quickie wheelchai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533400" y="297359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with Mobility Disabilities</a:t>
            </a:r>
          </a:p>
        </p:txBody>
      </p:sp>
      <p:pic>
        <p:nvPicPr>
          <p:cNvPr id="8" name="Picture 7" descr="powerchai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23963"/>
            <a:ext cx="4872038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1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adata.org/sites/cms.adata.org/files/images/map-whol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971800"/>
            <a:ext cx="50387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8996" b="41470"/>
          <a:stretch/>
        </p:blipFill>
        <p:spPr bwMode="auto">
          <a:xfrm>
            <a:off x="1813560" y="1295400"/>
            <a:ext cx="557784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8" name="TextBox 1"/>
          <p:cNvSpPr txBox="1">
            <a:spLocks noChangeArrowheads="1"/>
          </p:cNvSpPr>
          <p:nvPr/>
        </p:nvSpPr>
        <p:spPr bwMode="auto">
          <a:xfrm>
            <a:off x="5062538" y="4019550"/>
            <a:ext cx="4081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1-800-949-4232 voice/TTY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310515"/>
            <a:ext cx="555318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New England ADA Center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member of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6324600"/>
            <a:ext cx="724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45794"/>
                </a:solidFill>
              </a:rPr>
              <a:t>Funded by the National Institute on Disability and Rehabilitation Research</a:t>
            </a:r>
            <a:endParaRPr lang="en-US" b="1" dirty="0">
              <a:solidFill>
                <a:srgbClr val="245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05676"/>
      </p:ext>
    </p:extLst>
  </p:cSld>
  <p:clrMapOvr>
    <a:masterClrMapping/>
  </p:clrMapOvr>
  <p:transition spd="med" advTm="28776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533400" y="297359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4F6228"/>
                </a:solidFill>
                <a:latin typeface="+mj-lt"/>
              </a:rPr>
              <a:t>People with Mobility Disabilities</a:t>
            </a:r>
          </a:p>
        </p:txBody>
      </p:sp>
      <p:pic>
        <p:nvPicPr>
          <p:cNvPr id="1026" name="Picture 2" descr="http://www.colinfurze.com/uploads/1/1/8/5/11851390/4707085.jpg?3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" y="1524000"/>
            <a:ext cx="4069339" cy="30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088479"/>
            <a:ext cx="3429000" cy="358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6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381000"/>
            <a:ext cx="275590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Low vision boy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56" y="1931699"/>
            <a:ext cx="28082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3400" y="297359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with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Low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V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ision </a:t>
            </a:r>
            <a:endParaRPr lang="en-US" alt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AutoShape 2" descr="Image result for assistive technology for the bli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4" y="1371600"/>
            <a:ext cx="435131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Image result for assistive technology for the bli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14" y="4091998"/>
            <a:ext cx="2509224" cy="28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78250"/>
            <a:ext cx="2709414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533400" y="304800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Who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re Blind</a:t>
            </a:r>
            <a:endParaRPr lang="en-US" alt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6" name="Picture 4" descr="Image result for people who are bl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34397"/>
            <a:ext cx="2667000" cy="400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eople who are bl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0516"/>
            <a:ext cx="4322764" cy="2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533400" y="304800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Who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re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ard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of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Hearing</a:t>
            </a:r>
            <a:endParaRPr lang="en-US" alt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C:\Users\shart\AppData\Local\Microsoft\Windows\Temporary Internet Files\Content.Outlook\WLVH16SR\hearingAidYoungWo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0500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5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533400" y="297359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Who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re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eaf</a:t>
            </a:r>
            <a:endParaRPr lang="en-US" alt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7283" name="Picture 3" descr="twodeafpeoplesign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1" y="1675150"/>
            <a:ext cx="41005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" descr="signingpeopl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23370" r="17999" b="16180"/>
          <a:stretch>
            <a:fillRect/>
          </a:stretch>
        </p:blipFill>
        <p:spPr bwMode="auto">
          <a:xfrm>
            <a:off x="4730578" y="2886332"/>
            <a:ext cx="414496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6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533400" y="2286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with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Intellectual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isabilities </a:t>
            </a:r>
            <a:endParaRPr lang="en-US" alt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0355" name="Picture 4" descr="Down-Syndro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Down-Syndrome2p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46609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6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81000" y="259411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with disabilities that may or may not be apparent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43000" y="1905000"/>
            <a:ext cx="472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Alcoholism</a:t>
            </a:r>
          </a:p>
          <a:p>
            <a:pPr eaLnBrk="1" hangingPunct="1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Autism</a:t>
            </a:r>
            <a:endParaRPr lang="en-US" altLang="en-US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Epilepsy</a:t>
            </a:r>
            <a:endParaRPr lang="en-US" altLang="en-US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Psychiatric illness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Tourette syndrome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Traumatic brain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injury</a:t>
            </a:r>
          </a:p>
          <a:p>
            <a:pPr eaLnBrk="1" hangingPunct="1">
              <a:buFontTx/>
              <a:buChar char="•"/>
            </a:pPr>
            <a:endParaRPr lang="en-US" altLang="en-US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AutoShape 2" descr="Image result for temple grand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temple grand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72" y="2568349"/>
            <a:ext cx="3639628" cy="242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6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228600" y="228600"/>
            <a:ext cx="8534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 with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Non</a:t>
            </a: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-apparent </a:t>
            </a:r>
            <a:r>
              <a:rPr lang="en-US" altLang="en-US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Disabilities</a:t>
            </a:r>
            <a:endParaRPr lang="en-US" altLang="en-US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143000"/>
            <a:ext cx="5943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ADHD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Celiac Disease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Diabetes</a:t>
            </a:r>
            <a:endParaRPr lang="en-US" altLang="en-US" sz="3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Cancer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Heart disease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HIV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Learning disabilities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Multiple chemical sensitivity</a:t>
            </a:r>
            <a:endParaRPr lang="en-US" altLang="en-US" sz="3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US" altLang="en-US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3" descr="girlinsulinshot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048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08108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chemeClr val="accent3">
                    <a:lumMod val="50000"/>
                  </a:schemeClr>
                </a:solidFill>
              </a:rPr>
              <a:t>Statistics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199" cy="548639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700,000 people have Crohn’s Disease.</a:t>
            </a:r>
          </a:p>
          <a:p>
            <a:endParaRPr lang="en-US" altLang="en-US" sz="1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1.5 million people have Lupus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en-US" alt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1.66 million people are diagnosed with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cancer each year;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2012).</a:t>
            </a:r>
          </a:p>
          <a:p>
            <a:endParaRPr lang="en-US" altLang="en-US" sz="1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2.4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million students are diagnosed with specific learning disabilities.</a:t>
            </a:r>
          </a:p>
          <a:p>
            <a:endParaRPr lang="en-US" altLang="en-US" sz="1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52.5 million people have arthritis. </a:t>
            </a: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0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 flipV="1">
            <a:off x="0" y="6172200"/>
            <a:ext cx="9144000" cy="731838"/>
          </a:xfrm>
          <a:prstGeom prst="rect">
            <a:avLst/>
          </a:prstGeom>
          <a:solidFill>
            <a:srgbClr val="E46C0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0" y="6211888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2F2F2"/>
                </a:solidFill>
                <a:latin typeface="Calibri" pitchFamily="34" charset="0"/>
              </a:rPr>
              <a:t>www.HumanCenteredDesign.org</a:t>
            </a:r>
          </a:p>
        </p:txBody>
      </p:sp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4452551" y="1296430"/>
            <a:ext cx="42672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An international design non-profit dedicated to enhancing the experiences of people of all ages and abilities through excellence in design</a:t>
            </a:r>
          </a:p>
        </p:txBody>
      </p:sp>
      <p:sp>
        <p:nvSpPr>
          <p:cNvPr id="71685" name="Rectangle 8"/>
          <p:cNvSpPr>
            <a:spLocks noChangeArrowheads="1"/>
          </p:cNvSpPr>
          <p:nvPr/>
        </p:nvSpPr>
        <p:spPr bwMode="auto">
          <a:xfrm>
            <a:off x="325582" y="95071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A Project of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Institute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for Human Centered Design</a:t>
            </a:r>
          </a:p>
        </p:txBody>
      </p:sp>
      <p:pic>
        <p:nvPicPr>
          <p:cNvPr id="71686" name="Picture 7" descr="IHCD Stitch with railings small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0375"/>
            <a:ext cx="9144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8" descr="library from out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325"/>
            <a:ext cx="41290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362234"/>
      </p:ext>
    </p:extLst>
  </p:cSld>
  <p:clrMapOvr>
    <a:masterClrMapping/>
  </p:clrMapOvr>
  <p:transition spd="med" advTm="2128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08108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chemeClr val="accent3">
                    <a:lumMod val="50000"/>
                  </a:schemeClr>
                </a:solidFill>
              </a:rPr>
              <a:t>People with Mental Health Disabilities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199" cy="5486399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1 in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5 adults in the U.S.—43.8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million experiences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mental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illness a year.</a:t>
            </a:r>
          </a:p>
          <a:p>
            <a:endParaRPr lang="en-US" altLang="en-US" sz="11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in 25 adults in the U.S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.—a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serious mental illness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that would be considered a disability under the ADA.</a:t>
            </a:r>
          </a:p>
          <a:p>
            <a:pPr marL="0" indent="0">
              <a:buNone/>
            </a:pPr>
            <a:endParaRPr lang="en-US" altLang="en-US" sz="11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Among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the 20.2 million adults in the U.S. who experienced a substance use disorder, 50.5%—10.2 million adults—had a co-occurring mental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illness.</a:t>
            </a: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8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203450"/>
            <a:ext cx="71374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5"/>
          <p:cNvSpPr>
            <a:spLocks noChangeArrowheads="1"/>
          </p:cNvSpPr>
          <p:nvPr/>
        </p:nvSpPr>
        <p:spPr bwMode="auto">
          <a:xfrm>
            <a:off x="1003300" y="1185863"/>
            <a:ext cx="72818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MS PGothic" pitchFamily="34" charset="-128"/>
              </a:rPr>
              <a:t>Three broad categories of functional limitation: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1295400" y="2286000"/>
            <a:ext cx="21574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595959"/>
                </a:solidFill>
              </a:rPr>
              <a:t>Physical</a:t>
            </a:r>
            <a:r>
              <a:rPr lang="en-US" altLang="en-US" sz="1600" b="1" dirty="0">
                <a:solidFill>
                  <a:srgbClr val="595959"/>
                </a:solidFill>
              </a:rPr>
              <a:t/>
            </a:r>
            <a:br>
              <a:rPr lang="en-US" altLang="en-US" sz="1600" b="1" dirty="0">
                <a:solidFill>
                  <a:srgbClr val="595959"/>
                </a:solidFill>
              </a:rPr>
            </a:br>
            <a:r>
              <a:rPr lang="en-US" altLang="en-US" sz="1600" b="1" dirty="0">
                <a:solidFill>
                  <a:srgbClr val="595959"/>
                </a:solidFill>
              </a:rPr>
              <a:t/>
            </a:r>
            <a:br>
              <a:rPr lang="en-US" altLang="en-US" sz="1600" b="1" dirty="0">
                <a:solidFill>
                  <a:srgbClr val="595959"/>
                </a:solidFill>
              </a:rPr>
            </a:br>
            <a:r>
              <a:rPr lang="en-US" altLang="en-US" sz="1800" dirty="0">
                <a:solidFill>
                  <a:srgbClr val="595959"/>
                </a:solidFill>
              </a:rPr>
              <a:t>Mobility </a:t>
            </a:r>
            <a:br>
              <a:rPr lang="en-US" altLang="en-US" sz="1800" dirty="0">
                <a:solidFill>
                  <a:srgbClr val="595959"/>
                </a:solidFill>
              </a:rPr>
            </a:br>
            <a:r>
              <a:rPr lang="en-US" altLang="en-US" sz="1800" dirty="0">
                <a:solidFill>
                  <a:srgbClr val="595959"/>
                </a:solidFill>
              </a:rPr>
              <a:t>Dexterity</a:t>
            </a:r>
            <a:br>
              <a:rPr lang="en-US" altLang="en-US" sz="1800" dirty="0">
                <a:solidFill>
                  <a:srgbClr val="595959"/>
                </a:solidFill>
              </a:rPr>
            </a:br>
            <a:r>
              <a:rPr lang="en-US" altLang="en-US" sz="1800" dirty="0">
                <a:solidFill>
                  <a:srgbClr val="595959"/>
                </a:solidFill>
              </a:rPr>
              <a:t>Strength </a:t>
            </a:r>
            <a:br>
              <a:rPr lang="en-US" altLang="en-US" sz="1800" dirty="0">
                <a:solidFill>
                  <a:srgbClr val="595959"/>
                </a:solidFill>
              </a:rPr>
            </a:br>
            <a:r>
              <a:rPr lang="en-US" altLang="en-US" sz="1800" dirty="0">
                <a:solidFill>
                  <a:srgbClr val="595959"/>
                </a:solidFill>
              </a:rPr>
              <a:t>Stamina</a:t>
            </a:r>
            <a:r>
              <a:rPr lang="en-US" altLang="en-US" sz="1600" b="1" dirty="0">
                <a:solidFill>
                  <a:srgbClr val="000000"/>
                </a:solidFill>
              </a:rPr>
              <a:t/>
            </a:r>
            <a:br>
              <a:rPr lang="en-US" altLang="en-US" sz="1600" b="1" dirty="0">
                <a:solidFill>
                  <a:srgbClr val="000000"/>
                </a:solidFill>
              </a:rPr>
            </a:br>
            <a:r>
              <a:rPr lang="en-US" altLang="en-US" sz="1600" b="1" dirty="0">
                <a:solidFill>
                  <a:srgbClr val="000000"/>
                </a:solidFill>
              </a:rPr>
              <a:t/>
            </a:r>
            <a:br>
              <a:rPr lang="en-US" altLang="en-US" sz="1600" b="1" dirty="0">
                <a:solidFill>
                  <a:srgbClr val="000000"/>
                </a:solidFill>
              </a:rPr>
            </a:br>
            <a:r>
              <a:rPr lang="en-US" altLang="en-US" sz="1600" b="1" dirty="0">
                <a:solidFill>
                  <a:srgbClr val="000000"/>
                </a:solidFill>
              </a:rPr>
              <a:t/>
            </a:r>
            <a:br>
              <a:rPr lang="en-US" altLang="en-US" sz="1600" b="1" dirty="0">
                <a:solidFill>
                  <a:srgbClr val="000000"/>
                </a:solidFill>
              </a:rPr>
            </a:br>
            <a:r>
              <a:rPr lang="en-US" altLang="en-US" sz="1600" b="1" dirty="0">
                <a:solidFill>
                  <a:srgbClr val="000000"/>
                </a:solidFill>
              </a:rPr>
              <a:t/>
            </a:r>
            <a:br>
              <a:rPr lang="en-US" altLang="en-US" sz="1600" b="1" dirty="0">
                <a:solidFill>
                  <a:srgbClr val="000000"/>
                </a:solidFill>
              </a:rPr>
            </a:br>
            <a:r>
              <a:rPr lang="en-US" altLang="en-US" sz="1600" b="1" dirty="0">
                <a:solidFill>
                  <a:srgbClr val="000000"/>
                </a:solidFill>
              </a:rPr>
              <a:t/>
            </a:r>
            <a:br>
              <a:rPr lang="en-US" altLang="en-US" sz="1600" b="1" dirty="0">
                <a:solidFill>
                  <a:srgbClr val="000000"/>
                </a:solidFill>
              </a:rPr>
            </a:b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3605213" y="2286000"/>
            <a:ext cx="2157412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95959"/>
                </a:solidFill>
              </a:rPr>
              <a:t>Sensory</a:t>
            </a:r>
            <a:r>
              <a:rPr lang="en-US" altLang="en-US" sz="1800" b="1">
                <a:solidFill>
                  <a:srgbClr val="595959"/>
                </a:solidFill>
              </a:rPr>
              <a:t/>
            </a:r>
            <a:br>
              <a:rPr lang="en-US" altLang="en-US" sz="1800" b="1">
                <a:solidFill>
                  <a:srgbClr val="595959"/>
                </a:solidFill>
              </a:rPr>
            </a:br>
            <a:r>
              <a:rPr lang="en-US" altLang="en-US" sz="1600" b="1">
                <a:solidFill>
                  <a:srgbClr val="595959"/>
                </a:solidFill>
              </a:rPr>
              <a:t/>
            </a:r>
            <a:br>
              <a:rPr lang="en-US" altLang="en-US" sz="1600" b="1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Sight</a:t>
            </a:r>
            <a:br>
              <a:rPr lang="en-US" altLang="en-US" sz="1800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Hearing</a:t>
            </a:r>
            <a:br>
              <a:rPr lang="en-US" altLang="en-US" sz="1800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Speech</a:t>
            </a:r>
            <a:br>
              <a:rPr lang="en-US" altLang="en-US" sz="1800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Touch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5891213" y="2286000"/>
            <a:ext cx="21574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95959"/>
                </a:solidFill>
              </a:rPr>
              <a:t>Brain-based</a:t>
            </a:r>
            <a:br>
              <a:rPr lang="en-US" altLang="en-US" sz="2800" b="1">
                <a:solidFill>
                  <a:srgbClr val="595959"/>
                </a:solidFill>
              </a:rPr>
            </a:br>
            <a:r>
              <a:rPr lang="en-US" altLang="en-US" sz="1600" b="1">
                <a:solidFill>
                  <a:srgbClr val="595959"/>
                </a:solidFill>
              </a:rPr>
              <a:t/>
            </a:r>
            <a:br>
              <a:rPr lang="en-US" altLang="en-US" sz="1600" b="1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Learning Developmental  </a:t>
            </a:r>
            <a:br>
              <a:rPr lang="en-US" altLang="en-US" sz="1800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Mental health </a:t>
            </a:r>
            <a:br>
              <a:rPr lang="en-US" altLang="en-US" sz="1800">
                <a:solidFill>
                  <a:srgbClr val="595959"/>
                </a:solidFill>
              </a:rPr>
            </a:br>
            <a:r>
              <a:rPr lang="en-US" altLang="en-US" sz="1800">
                <a:solidFill>
                  <a:srgbClr val="595959"/>
                </a:solidFill>
              </a:rPr>
              <a:t>Cognitive </a:t>
            </a: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/>
            </a:r>
            <a:br>
              <a:rPr lang="en-US" altLang="en-US" sz="1600" b="1">
                <a:solidFill>
                  <a:srgbClr val="000000"/>
                </a:solidFill>
              </a:rPr>
            </a:br>
            <a:endParaRPr lang="en-US" altLang="en-US" sz="1600">
              <a:solidFill>
                <a:srgbClr val="000000"/>
              </a:solidFill>
            </a:endParaRPr>
          </a:p>
        </p:txBody>
      </p:sp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84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4F6228"/>
                </a:solidFill>
              </a:rPr>
              <a:t>End </a:t>
            </a:r>
            <a:r>
              <a:rPr lang="en-US" dirty="0">
                <a:solidFill>
                  <a:srgbClr val="4F6228"/>
                </a:solidFill>
              </a:rPr>
              <a:t>of Aging Population and  Disability</a:t>
            </a:r>
          </a:p>
          <a:p>
            <a:pPr marL="0" indent="0">
              <a:buNone/>
            </a:pPr>
            <a:endParaRPr lang="en-US" dirty="0" smtClean="0">
              <a:solidFill>
                <a:srgbClr val="4F6228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4F6228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4F6228"/>
                </a:solidFill>
              </a:rPr>
              <a:t>Next Ensuring Effective Communication</a:t>
            </a:r>
          </a:p>
          <a:p>
            <a:pPr marL="0" indent="0">
              <a:buNone/>
            </a:pPr>
            <a:endParaRPr lang="en-US" b="1" dirty="0">
              <a:solidFill>
                <a:srgbClr val="4F6228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4F6228"/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205502"/>
      </p:ext>
    </p:extLst>
  </p:cSld>
  <p:clrMapOvr>
    <a:masterClrMapping/>
  </p:clrMapOvr>
  <p:transition spd="med" advTm="74642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610600" cy="3048000"/>
          </a:xfrm>
        </p:spPr>
        <p:txBody>
          <a:bodyPr anchor="b"/>
          <a:lstStyle/>
          <a:p>
            <a:pPr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Humanst521 BT" charset="0"/>
              </a:rPr>
              <a:t>Effective Communication</a:t>
            </a:r>
          </a:p>
        </p:txBody>
      </p:sp>
      <p:pic>
        <p:nvPicPr>
          <p:cNvPr id="6" name="Picture 5" descr="a group of people talk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2700"/>
            <a:ext cx="23907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data:image/jpeg;base64,/9j/4AAQSkZJRgABAQAAAQABAAD/2wCEAAkGBhIGEBISEBQWFRQSFhcXGBUVFRIWERkZGBQVFRYUFxIcHSYfFxkkGRoXIjEgLycqLCwtFiIxNjIqQScrLCkBCQoKBQUFDQUFDSkYEhgpKSkpKSkpKSkpKSkpKSkpKSkpKSkpKSkpKSkpKSkpKSkpKSkpKSkpKSkpKSkpKSkpKf/AABEIAOcA2gMBIgACEQEDEQH/xAAcAAEAAgMBAQEAAAAAAAAAAAAABwgEBQYCAwH/xABHEAABAwIFAgMGAwMIBwkAAAABAAIDBBEFBhIhMQdBEyJhCCMyQlGBFFJxFTORFiRUcoKhsdIXQ2KSlLLBGDVTY2R0k6Kz/8QAFAEBAAAAAAAAAAAAAAAAAAAAAP/EABQRAQAAAAAAAAAAAAAAAAAAAAD/2gAMAwEAAhEDEQA/AJxREQEREBeJpm0zXPeQ1rQXOc4gNAAuSSdgAO69rRZ8/wC6sQ/9pUf/AIPQQXn3rbWYjUysw+Yw0zfI0sazW/S4++8Qt1s1bWAI2A7krhps5V9Q4udV1Bce/jyj/By05X4gkrK3XfEMDIbUkVcX0ks2Ub3uJgLn+0HfZTtkvPtLnqIvpnEOZYPifYSsuNri5u3mzhtsVT9dHkLOEmSq2OoZcsvplYL2fGdnC1wC4cj1AQXARfCirWYhGyWJwcyRoe1w4LXC7SP1BX3QEREBERAREQEREBERAREQEREBERAREQEREHmSQRAucbAAkk8ADclcxSZ8wvNLpKSOpikc4GMsNxr1XaQzW0Nlvvxqvf1WB1oq56PBqkwEC+lkh7+E9wY+xuLE3A77OO3cVapJ/wANIx/Olwdbi9jflB9sYw92E1E0DvihkfGbG4ux5Yd++45WGpQ665VOG1bK5lzHWgON99EoaLsvYbFukj9HfRRegIiIOzyTjuM1jmUmGzyXjBeyISRNZYO1Os2Qhrtzct3vvta6kqgxDOFHq1wRy3tbxPwQta/HhyM59b8KE8u45JluqhqYvjheHAdiOHMPo5twfQq5WH1jcRijlZ8MjGvHB2c0OG427oFA6R8UZmAEhY0vA4D9I1Abna9+5WQiICIiAiIgIiICIiAiIgIiICIiAiIgIiINfmHBm5hpJ6Z9gJ43MuWh2kuBAeGnktNiPUBVGzZlOoybUup6ltiN2uF/De3s9h7j+8cFXJUedZMPwzEKS1fMyCZgLoX/ABTX/KIh5nsJABHHe4sgjTOtLW5twfDauKQzQRRMhlgY5z3NmjL4xM5u5c9zS0HuL/R11FZFlJfRjqI3KFQ6mqD/ADepe3zl1mxv+ESG+waRYOO1g0Hsu26z5IhzJRjEaBrHyM8z3Q2PixEbvu3Z5bsb86b77AIK+oiIHCtn0jrXV+C0Ln2uIyzYWFo5HxN786Wi/rdVMVr+jcDqfBKIPBaS2R1iCDZ08rmn9C0gg9wQg7RERAREQEREBERAREQEREBERAREQERaHOWcqfJNOZ6gnc6WMbbW91iQ0D7bntdBu5Zm04LnkNA5JIAHbkqO81ddcPwEObTu/FSjYCI2hvvzPwR/V1cj1tDGd+plb1CkEViyEuAZTR3NzqOjUeZH7gdhcCwC6nKHs91GI2fiL/w7Lj3TNL5yO93btZ/9j6DuGnxXrBjGbn+FTkxh2wipWO8Q3JaPPu8nzAbEC4FgCtxl3oJXY8/xsSl8EOJLgXeLVOJINyd2i5JNy4m/bdTZlvJ9HlJhZSQtj1fE7cyO/rSG7iPS9luUES1fs4UL2jwp6hjr8uMTxax20hjd723v2XrJvSOuyRWxSQ1wfTknxo7SR6hY6bR+ZrjfvcEfdSwow6wdUpcjujp6VsZlmjc8ueHExjVpa4M+FxJD7XPy7g9w0nVToo2oElZhjD4ly6SmaPK4W3dC0DZ17nR3vtawBiT+QWJ/0Cr/AOGn/wAqxMXzLVY9KZameSR5FrucbAfla0bNG52AA3WD+Kf+d3+8UErZN9n+pxPTJiDvw8d7+ELOqCPX5Y7+tz6KwlPA2lY1jAA1gDQBwABYAfZVNwjqriuCtDY6t5aBYCXTKANuNYJHH2WBLn3EpnFxrqq7iSbVEzRv9GhwAHoAguKiqnhvWbF8Nt/OTIBp2lYyS4b21Eat+5vf1XXYZ7SVRHb8TSxP3NzE58ZtbYAO17373QT8iiyi9onDagtEkdTHcbuLI3MabXtdry4i+19P8FvKLrPhFbb+dBhJtaSOVp7b302A35ug7dFq6LNNFiV/BqqeTTa+iaJ1r3teztuD/BbJrw8AjcHcEbg+t0HpEuiAiIgIiICIiAiIg12YcfhyxTSVNQSI4hc2F3EkhrWtHclxAH6725VV805jqep2IBzWkukcI4IA64aOA0E2FzyTtck8CwG/60dQXZqqjTRXFPSvLbEAF8rS5j3n0G4A+lz3277oT09bhMDcQmsZZ2+6s4kMiPcjjW772FhtcoNr0x6RQ5PayoqAJKyxN73ZFqHwsHBda4L/AFNtuZHREBeJpm07S55DWjckkBoH1JPC5vO/UGlyLFqndqkcCY4W/vH7gfo1tz8R+htc7KtWduoNVnmXVO7TG0nRC3920E33/O7YXcfp24QTnmjrvh+BeWAmqfe3uiBELGxvMdj6aQ4H673UE9QM4HPFa6p0GNpaxjWF+vSGjsbAC7i42A+YrQ0lI+ve2OJrnveQ1rWglzidgAByV22eOlkmR6ClqJnEyzPc2Vo0mOMluqNgdy51g+54224u4ODREQFkUMkcbx4zC9htqDXaJLagTodYgOsCN2uG/HBGOiCZcudGMOznEZ6KulMdyCx8Ufixns2Tcb272sey2VR7NLNJ8Otdq7aoW6ed72ffi643oXmNuBYoGSOa2OpY6Muc5rWhwGthJP1LdIHcvH6KzyCB/wDs0yf01n/wO/zrHrvZsqo2jwauF7r7h7JIxa3IcNdze21vurAIgrVWez3ilM0FrqeU3tpZK8EbHf3jGi33vuvi3opjbRYNaAP/AFDLf8ys0TZRniXUmrzLPNS4DA2UxHTJVyPZ4DCdQDmAHzjymzt72+E9wh/Mj8ZyMY4aitmYS3yxx1sji1osG3Y1/kb2H6G3CmHojm+uzVTy/jAHshLWsnIIe8nUXNceHFo07gDne/K8YB0QiMpqsWlNZUSeZ4NxBqPP0c+3AvYW+Xi0lU1MyjY1kbWsYwANa0BrGgcANGwHog+qIiAiIgIiICIiCn3ULBnYDidXC8k2lc4OdYlzZPeNcSO5Dh912mQ+uj8rUraaohMzYrCJzXNY4N/I7Y6rdjyu/wCr/SuTPDop6Qxtnja5jxIS0PZu5gDgD5g643sPPyLKHf8AQ7i4fo/CO5tq1xaP116rW9UEjO9paKxtRPv2vMy338i47MHXnE8YJEJZTMPaJt5Lesrr7+oDVtMG9nOsqgDVTxQg28rdUsg/MDw0EehI3UgZc6EYbgml0wdUyNsfekeFcf8AkjYj0cXIIAw/A8QzxKTGyapkPxSOLnfW2qZxsODyeykzLXs4yS6XYhOGNIuY4PNJuBYGVw0gg3vYOG2xN9p1paVlExscTWsYwWaxgDWNA4AaNgF9UHPZXyBQ5PuaSENeRYyOu+Yi97azuBxsLDYL49R8onOuHyUzC1sl2vjc8XAew3G/Lbi7dQ4DjzwunRBSbE8MlwaZ8M7DHJGdLmuG4P8A1FtweCCCFiq1HVLppFnmAvjAbVxNPhvFhrtciF5Pyk8H5Sb8XBrDieGS4NM+GdhjkjOlzXcg/wDUEbg8EG4QYqIiApn6V9a3UZjo8ScDFYNjqDfUw9mzOJ3ZwNXLbb3G7YYRBd+CobVND2ODmuFw5pBaR9Q4bEL6KoGUeoNbkp96aTyHmF93QHcEnRcWO3xCx9VNmC9daPH6eRsjvwlSWuDA83iLtPlcJtOlo1fmtwg9dTc2SYtUx4JQH31SdFQ+37uNzQ4gX7mMucT2FgNzt3eWMsU+UaZlPTN0tbuSba3uPL3u7uP92wFgAFBHTRmI4HVzTsw+Ssnlu38Q6a0FnOBe9tRpLJC42OsPO1/VSm/MmOkG2FQg9r1sRF/0sLoO6RQ3iGfcz4b8eGREatN44aiXffcaJibbc8LX0XtHTU5Y2rohf5zG97D33bG8H+Bd90E6ItDlTO9HnOPXSygkW1Rus2Zhtezo7/3i7TY2Jst8gIiICIiAiIgIiICIiAiIgIiIC5XPvTumz5Dpl93K34JmtBe36gjbU0/S/wDBdUiCnuaMh1uUpXsnhfpa7SJmseYH3uWlslrbgXtyLG42XP2V4lzuN9PMOzACJ6WIk/OxojlFgQPeMsdr8ceiCnyKwuNezlSVVzSTywn8rw2WP4bAfK4b73uf0UXZw6S1+T7vezxoRc+NDdzQB3e22pm3ci3qg4tERBsMHx6owCQSUsz4nA3uxxAPo5vDh6EEKVcqe0TLRtbHiMXjAWHjRWbLzuXRnyuNr8aePuoaRBcrLecKPNrC+kmbJp+Ju4kbf80Zs4fraxWXi+BU+PRmOpiZKwgiz2g2v3B5afUEEKnuXsxT5WqGVFM/TIz7tcO7HN+Zp7j/AAIBVqcgZ7hz7TeLGNMjLNljPLHEdj8zTYkH/AgoI5l9n+aixFs1FUtip2vD2kmT8THvcsbYWdbs4uB334uZtREBERAREQEREBERAREQEREBERAREQEREBfjmh4IIuDsQeP0X6iCNM79DaPMpMtNalmNydDbwPNvmi20n1bbkkgqvWYsuz5WqH09SzS9n3a4dnsd8zT2P+BBCuguV6g5Bhz3TFjwGzMBMMvzNdbgnuwm1x9+QEFRkWZi+EzYFM+CoYY5YzZzTyPoQeCCNwRsQbhYaAur6a5ydkmvjm5if7uZv1jcRdw9WkBw/S21yuUX6EF4GPEgBG4IuD6Felj4f+5j/qN/5QshAREQEREBERAREQEREBERAREQEREBERAREQERc7n/ADMMpYfUVF7Pa3THsDeR20Yt333Po08oIZ9oDMdFi9THDANdRT3bJM13uwN/cW+ZwduT8u43JOmJF+k3XW5Q6W1+crOij0Qn/XS3ZH/ZHMn2BHqEHIorDR+zhR+CxrqibxQDqkaIwxxPHuyDpA/rbqFM25QqcmTmCqbY2u1w3je38zXd/oRyEEqdH+sPh6KHEH7bNhnceOwikce3YO7cHsROio4p96L9WG1jY8OrXWlb5YJXEkSD5YnE8PHDTwRYbEDUEzIiICIiAiIgIiICIiAiIgIiICIiAiIgIiICg72ksb2pKRpHL5niwuNvDj3vtzJtb6KcVBPtK4fpfQzjV5myxnbyDSWPbv8AU6nf7v6oOA6a5CfnyrEfmbBHZ00jbXa030tF/mcQQObbmxtZWvo6NmHxsjiaGMYA1rWgBoA2AAHCgr2aq1sc9dCb63xxPG21o3va65+t5G/3/RT2gLWZjy5T5qp309UzXG77Oa4cPY75XD6/qNwSFs0QVV6j9K6jIjzIPeUrnWZKPibfcNlFrNdyL8G3a9lw4Nld+aFtQ1zHgOa4EOa4AtIIsWkHYgjsoG6n9D/2c19XhgJjaLvpvM5zQB5nxuJJcO+nkb2J4Abro/1g/a2ihxB/vtmwzOP73sI3n/xPo75uDv8AFMSo606Df6K1HSTPwztRgSH+c04a2Xm7trNm4t5rG4HBB4uEHdIiICIiAiIgIiICIiAiIgIiICIiAiIgKOuvGE/tLB5HgXNPIyX5r2v4brAej777AAlSKvE0LalrmPALXAgg8EEWIPpZBWDoZi7cKxiIPfpE7HxejnOsWNP6uaLetlaJVO6lZQdkDESyIkROtLA7e4bf4bkk3Y4Wve5AB7qyeRsyNzZQU9SCC57AJANrSN8sgtc28wJHoQg3yIiAiIgrx1z6cjApPx9MLRTvtIwNAbHIRcOFuGuse2zu/mAGh6I447B8XhaN21IdC4fqNTTyOHNG++1/qrBdRaJuIYVXNeLgU8r+3MbDI07/AO00Kt/SKmdVY1RBtvK8vN/oxjnO+9gUFs0REBERAREQEREBERAREQEREBERAREQEREEbddcpHMOHiaJpdLSF0gsbe7IHi7XsbBrXfXy7c2PA+z9nH9l1LqCSwZUkuYSTtKGjy82s5oPa92tCsK9gkBBAIIsQdwR3BH0VUeomVZOnmJ+6u1hcJqdwJJA1ktFz8zHC3fgHugtgi0mS8xjNlDBVAWMjfMN7B7SWyAfUB4NvRbtAREQcn1TxhuC4RWPda74nRNB7mUeHt+gcT9lEHs64P8Ai8QmqC0FtPCQCQdnyEAEHi+gSD9HLZe0ZmcTyQUDL+799J+XU4FsY9SGlx/tj1t2vQrL37Fwpkjm2fVOMpJFnaPhj3sDp0jUOR57jlBIiIiAiIgIiICIiAiIgIiICIiAiIgIiICIiAuA60ZO/lThznxtvPS3lZb4i23vYx9btF7dywLv15kYJQQQCCLEHcEdwR3CCCvZyzKIn1FA8/GPGjuRa40skaBe9yNJ27MP03ndVdw2P/RzmRrDcRx1Oi5Lh7mXytcbAarRvB4sS1WiCAsbEcQZhUMk0rtMcTXPc76NaLk+uyyVGvX7GBh2EmK/mqZWMADrHS0mRx0/M3yhpH+2PuEN4Fh8vVXGiZNRE0hllIHwQtIuBzps3Swc7lvPe1cMIp2ta0Wa0AADgACwH8FEHs7ZX/CU81c8DVOfDj28wYw+c3+jn22t/q/XaYkBERAREQEREBERAREQEREBERAREQEREBfl1HvW9lWMO10T5mlr7SNh13dG4HUXadw0FoufoSDyq0xTTTmzXSOP0BcT/AILmvxinjBJmiAG5JkYALckm61v8vcM/p9J/wATB/mVcsE6NYrjYB/D+C0kC9QRERuQSYz57C35fpa913GGezY5zb1NYA6w2ijLmg7387iCe3YIOW664lT4pibJKWSKRpp4w58LmPBeJJR5nNO7g3R62t6Kw2Uqx2IYfRyyG75KaB7jYC7nRMc42Gw3JUaUfs3UsbwZaqZ7Ry1rY2E/2vNt9v4KWcPoWYXDHDELMiY2NgJJIaxoa0XO52A3QZChL2lKoaaGLe5dK++1rARt/jcqbVGnWbpzUZ3bTyUhaZINTTG46dTXlpLg87AgtGx5BO+1iHWZBY1mF0GhrWA00LtLRZoLo2uPruSTc3JJubrfqvtPFmrJUAhjZI+KO2nS2GpIFg0MYPM/SPygWHoFqZerWYKdxa8ua5pILTSMDgRsQQWbFBZhFWmn64Y1hp1S6HtO1pafSy/N7s0G+x7/AF2WxovaRrI7+NTU7+LaDLHbm97ufft9OO/YLCooXwr2k4X2FVSSN2NzC9j977ANdo2t3upCg6l4XUMa4VtOA4A2dK1rhcXs5p3afQ7hB0yIiAiIgIiICIiAiIgIiICIiAsOkwanoHvkihijfJ8b2Rsa99r21OABdyefqiIMxERAREQEREBflkRB86mlZWNLJGte1wILXgOaQRYgtOx2Ua5q6B0ONXdSE0shJPlu+A3A2MRPl3HYjk7HaxEEUYd0crajE/wEpYzS3xHytcHMEVwNbW7OcSSAGkA3O9hurG0OUKTD4o4mxNIjY1gLgC4hrQ0Enudl+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 descr="a caricature with hand to ear as if liste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3038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927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ADA Effective Communication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153400" cy="5105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</a:rPr>
              <a:t>Ensure that communication with people who have disabilities is as effective as communication with others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2 tin cans tied together with a sting-pretend telepho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209800" cy="222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2 boys using pretend telephon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52800"/>
            <a:ext cx="3505200" cy="2476254"/>
          </a:xfrm>
          <a:prstGeom prst="rect">
            <a:avLst/>
          </a:prstGeom>
        </p:spPr>
      </p:pic>
      <p:pic>
        <p:nvPicPr>
          <p:cNvPr id="8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325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759147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Effective Communication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1534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</a:rPr>
              <a:t>People who :</a:t>
            </a:r>
          </a:p>
          <a:p>
            <a:pPr marL="0" indent="0" eaLnBrk="1" hangingPunct="1">
              <a:buNone/>
            </a:pP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</a:rPr>
              <a:t>	are blind or visually impaired</a:t>
            </a:r>
          </a:p>
          <a:p>
            <a:pPr marL="0" indent="0" eaLnBrk="1" hangingPunct="1">
              <a:buNone/>
            </a:pP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</a:rPr>
              <a:t>	are deaf or hard of hearing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</a:rPr>
              <a:t>		or</a:t>
            </a:r>
          </a:p>
          <a:p>
            <a:pPr marL="0" indent="0" eaLnBrk="1" hangingPunct="1">
              <a:buNone/>
            </a:pP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</a:rPr>
              <a:t>	have a speech disability</a:t>
            </a:r>
          </a:p>
          <a:p>
            <a:pPr eaLnBrk="1" hangingPunct="1"/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 descr="eye exam in the background with glasses in the fore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2438400" cy="167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erson who is blind sitting on a bench holding his white ca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0"/>
            <a:ext cx="2339546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hearing aid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95" y="4038600"/>
            <a:ext cx="2347783" cy="167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142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610600" cy="3048000"/>
          </a:xfrm>
        </p:spPr>
        <p:txBody>
          <a:bodyPr anchor="b"/>
          <a:lstStyle/>
          <a:p>
            <a:pPr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Humanst521 BT" charset="0"/>
              </a:rPr>
              <a:t>People Who Are Blind or Have Low Vision</a:t>
            </a:r>
          </a:p>
        </p:txBody>
      </p:sp>
      <p:sp>
        <p:nvSpPr>
          <p:cNvPr id="2" name="AutoShape 2" descr="data:image/jpeg;base64,/9j/4AAQSkZJRgABAQAAAQABAAD/2wCEAAkGBhIGEBISEBQWFRQSFhcXGBUVFRIWERkZGBQVFRYUFxIcHSYfFxkkGRoXIjEgLycqLCwtFiIxNjIqQScrLCkBCQoKBQUFDQUFDSkYEhgpKSkpKSkpKSkpKSkpKSkpKSkpKSkpKSkpKSkpKSkpKSkpKSkpKSkpKSkpKSkpKSkpKf/AABEIAOcA2gMBIgACEQEDEQH/xAAcAAEAAgMBAQEAAAAAAAAAAAAABwgEBQYCAwH/xABHEAABAwIFAgMGAwMIBwkAAAABAAIDBBEFBhIhMQdBEyJhCCMyQlGBFFJxFTORFiRUcoKhsdIXQ2KSlLLBGDVTY2R0k6Kz/8QAFAEBAAAAAAAAAAAAAAAAAAAAAP/EABQRAQAAAAAAAAAAAAAAAAAAAAD/2gAMAwEAAhEDEQA/AJxREQEREBeJpm0zXPeQ1rQXOc4gNAAuSSdgAO69rRZ8/wC6sQ/9pUf/AIPQQXn3rbWYjUysw+Yw0zfI0sazW/S4++8Qt1s1bWAI2A7krhps5V9Q4udV1Bce/jyj/By05X4gkrK3XfEMDIbUkVcX0ks2Ub3uJgLn+0HfZTtkvPtLnqIvpnEOZYPifYSsuNri5u3mzhtsVT9dHkLOEmSq2OoZcsvplYL2fGdnC1wC4cj1AQXARfCirWYhGyWJwcyRoe1w4LXC7SP1BX3QEREBERAREQEREBERAREQEREBERAREQEREHmSQRAucbAAkk8ADclcxSZ8wvNLpKSOpikc4GMsNxr1XaQzW0Nlvvxqvf1WB1oq56PBqkwEC+lkh7+E9wY+xuLE3A77OO3cVapJ/wANIx/Olwdbi9jflB9sYw92E1E0DvihkfGbG4ux5Yd++45WGpQ665VOG1bK5lzHWgON99EoaLsvYbFukj9HfRRegIiIOzyTjuM1jmUmGzyXjBeyISRNZYO1Os2Qhrtzct3vvta6kqgxDOFHq1wRy3tbxPwQta/HhyM59b8KE8u45JluqhqYvjheHAdiOHMPo5twfQq5WH1jcRijlZ8MjGvHB2c0OG427oFA6R8UZmAEhY0vA4D9I1Abna9+5WQiICIiAiIgIiICIiAiIgIiICIiAiIgIiINfmHBm5hpJ6Z9gJ43MuWh2kuBAeGnktNiPUBVGzZlOoybUup6ltiN2uF/De3s9h7j+8cFXJUedZMPwzEKS1fMyCZgLoX/ABTX/KIh5nsJABHHe4sgjTOtLW5twfDauKQzQRRMhlgY5z3NmjL4xM5u5c9zS0HuL/R11FZFlJfRjqI3KFQ6mqD/ADepe3zl1mxv+ESG+waRYOO1g0Hsu26z5IhzJRjEaBrHyM8z3Q2PixEbvu3Z5bsb86b77AIK+oiIHCtn0jrXV+C0Ln2uIyzYWFo5HxN786Wi/rdVMVr+jcDqfBKIPBaS2R1iCDZ08rmn9C0gg9wQg7RERAREQEREBERAREQEREBERAREQERaHOWcqfJNOZ6gnc6WMbbW91iQ0D7bntdBu5Zm04LnkNA5JIAHbkqO81ddcPwEObTu/FSjYCI2hvvzPwR/V1cj1tDGd+plb1CkEViyEuAZTR3NzqOjUeZH7gdhcCwC6nKHs91GI2fiL/w7Lj3TNL5yO93btZ/9j6DuGnxXrBjGbn+FTkxh2wipWO8Q3JaPPu8nzAbEC4FgCtxl3oJXY8/xsSl8EOJLgXeLVOJINyd2i5JNy4m/bdTZlvJ9HlJhZSQtj1fE7cyO/rSG7iPS9luUES1fs4UL2jwp6hjr8uMTxax20hjd723v2XrJvSOuyRWxSQ1wfTknxo7SR6hY6bR+ZrjfvcEfdSwow6wdUpcjujp6VsZlmjc8ueHExjVpa4M+FxJD7XPy7g9w0nVToo2oElZhjD4ly6SmaPK4W3dC0DZ17nR3vtawBiT+QWJ/0Cr/AOGn/wAqxMXzLVY9KZameSR5FrucbAfla0bNG52AA3WD+Kf+d3+8UErZN9n+pxPTJiDvw8d7+ELOqCPX5Y7+tz6KwlPA2lY1jAA1gDQBwABYAfZVNwjqriuCtDY6t5aBYCXTKANuNYJHH2WBLn3EpnFxrqq7iSbVEzRv9GhwAHoAguKiqnhvWbF8Nt/OTIBp2lYyS4b21Eat+5vf1XXYZ7SVRHb8TSxP3NzE58ZtbYAO17373QT8iiyi9onDagtEkdTHcbuLI3MabXtdry4i+19P8FvKLrPhFbb+dBhJtaSOVp7b302A35ug7dFq6LNNFiV/BqqeTTa+iaJ1r3teztuD/BbJrw8AjcHcEbg+t0HpEuiAiIgIiICIiAiIg12YcfhyxTSVNQSI4hc2F3EkhrWtHclxAH6725VV805jqep2IBzWkukcI4IA64aOA0E2FzyTtck8CwG/60dQXZqqjTRXFPSvLbEAF8rS5j3n0G4A+lz3277oT09bhMDcQmsZZ2+6s4kMiPcjjW772FhtcoNr0x6RQ5PayoqAJKyxN73ZFqHwsHBda4L/AFNtuZHREBeJpm07S55DWjckkBoH1JPC5vO/UGlyLFqndqkcCY4W/vH7gfo1tz8R+htc7KtWduoNVnmXVO7TG0nRC3920E33/O7YXcfp24QTnmjrvh+BeWAmqfe3uiBELGxvMdj6aQ4H673UE9QM4HPFa6p0GNpaxjWF+vSGjsbAC7i42A+YrQ0lI+ve2OJrnveQ1rWglzidgAByV22eOlkmR6ClqJnEyzPc2Vo0mOMluqNgdy51g+54224u4ODREQFkUMkcbx4zC9htqDXaJLagTodYgOsCN2uG/HBGOiCZcudGMOznEZ6KulMdyCx8Ufixns2Tcb272sey2VR7NLNJ8Otdq7aoW6ed72ffi643oXmNuBYoGSOa2OpY6Muc5rWhwGthJP1LdIHcvH6KzyCB/wDs0yf01n/wO/zrHrvZsqo2jwauF7r7h7JIxa3IcNdze21vurAIgrVWez3ilM0FrqeU3tpZK8EbHf3jGi33vuvi3opjbRYNaAP/AFDLf8ys0TZRniXUmrzLPNS4DA2UxHTJVyPZ4DCdQDmAHzjymzt72+E9wh/Mj8ZyMY4aitmYS3yxx1sji1osG3Y1/kb2H6G3CmHojm+uzVTy/jAHshLWsnIIe8nUXNceHFo07gDne/K8YB0QiMpqsWlNZUSeZ4NxBqPP0c+3AvYW+Xi0lU1MyjY1kbWsYwANa0BrGgcANGwHog+qIiAiIgIiICIiCn3ULBnYDidXC8k2lc4OdYlzZPeNcSO5Dh912mQ+uj8rUraaohMzYrCJzXNY4N/I7Y6rdjyu/wCr/SuTPDop6Qxtnja5jxIS0PZu5gDgD5g643sPPyLKHf8AQ7i4fo/CO5tq1xaP116rW9UEjO9paKxtRPv2vMy338i47MHXnE8YJEJZTMPaJt5Lesrr7+oDVtMG9nOsqgDVTxQg28rdUsg/MDw0EehI3UgZc6EYbgml0wdUyNsfekeFcf8AkjYj0cXIIAw/A8QzxKTGyapkPxSOLnfW2qZxsODyeykzLXs4yS6XYhOGNIuY4PNJuBYGVw0gg3vYOG2xN9p1paVlExscTWsYwWaxgDWNA4AaNgF9UHPZXyBQ5PuaSENeRYyOu+Yi97azuBxsLDYL49R8onOuHyUzC1sl2vjc8XAew3G/Lbi7dQ4DjzwunRBSbE8MlwaZ8M7DHJGdLmuG4P8A1FtweCCCFiq1HVLppFnmAvjAbVxNPhvFhrtciF5Pyk8H5Sb8XBrDieGS4NM+GdhjkjOlzXcg/wDUEbg8EG4QYqIiApn6V9a3UZjo8ScDFYNjqDfUw9mzOJ3ZwNXLbb3G7YYRBd+CobVND2ODmuFw5pBaR9Q4bEL6KoGUeoNbkp96aTyHmF93QHcEnRcWO3xCx9VNmC9daPH6eRsjvwlSWuDA83iLtPlcJtOlo1fmtwg9dTc2SYtUx4JQH31SdFQ+37uNzQ4gX7mMucT2FgNzt3eWMsU+UaZlPTN0tbuSba3uPL3u7uP92wFgAFBHTRmI4HVzTsw+Ssnlu38Q6a0FnOBe9tRpLJC42OsPO1/VSm/MmOkG2FQg9r1sRF/0sLoO6RQ3iGfcz4b8eGREatN44aiXffcaJibbc8LX0XtHTU5Y2rohf5zG97D33bG8H+Bd90E6ItDlTO9HnOPXSygkW1Rus2Zhtezo7/3i7TY2Jst8gIiICIiAiIgIiICIiAiIgIiIC5XPvTumz5Dpl93K34JmtBe36gjbU0/S/wDBdUiCnuaMh1uUpXsnhfpa7SJmseYH3uWlslrbgXtyLG42XP2V4lzuN9PMOzACJ6WIk/OxojlFgQPeMsdr8ceiCnyKwuNezlSVVzSTywn8rw2WP4bAfK4b73uf0UXZw6S1+T7vezxoRc+NDdzQB3e22pm3ci3qg4tERBsMHx6owCQSUsz4nA3uxxAPo5vDh6EEKVcqe0TLRtbHiMXjAWHjRWbLzuXRnyuNr8aePuoaRBcrLecKPNrC+kmbJp+Ju4kbf80Zs4fraxWXi+BU+PRmOpiZKwgiz2g2v3B5afUEEKnuXsxT5WqGVFM/TIz7tcO7HN+Zp7j/AAIBVqcgZ7hz7TeLGNMjLNljPLHEdj8zTYkH/AgoI5l9n+aixFs1FUtip2vD2kmT8THvcsbYWdbs4uB334uZtREBERAREQEREBERAREQEREBERAREQEREBfjmh4IIuDsQeP0X6iCNM79DaPMpMtNalmNydDbwPNvmi20n1bbkkgqvWYsuz5WqH09SzS9n3a4dnsd8zT2P+BBCuguV6g5Bhz3TFjwGzMBMMvzNdbgnuwm1x9+QEFRkWZi+EzYFM+CoYY5YzZzTyPoQeCCNwRsQbhYaAur6a5ydkmvjm5if7uZv1jcRdw9WkBw/S21yuUX6EF4GPEgBG4IuD6Felj4f+5j/qN/5QshAREQEREBERAREQEREBERAREQEREBERAREQERc7n/ADMMpYfUVF7Pa3THsDeR20Yt333Po08oIZ9oDMdFi9THDANdRT3bJM13uwN/cW+ZwduT8u43JOmJF+k3XW5Q6W1+crOij0Qn/XS3ZH/ZHMn2BHqEHIorDR+zhR+CxrqibxQDqkaIwxxPHuyDpA/rbqFM25QqcmTmCqbY2u1w3je38zXd/oRyEEqdH+sPh6KHEH7bNhnceOwikce3YO7cHsROio4p96L9WG1jY8OrXWlb5YJXEkSD5YnE8PHDTwRYbEDUEzIiICIiAiIgIiICIiAiIgIiICIiAiIgIiICg72ksb2pKRpHL5niwuNvDj3vtzJtb6KcVBPtK4fpfQzjV5myxnbyDSWPbv8AU6nf7v6oOA6a5CfnyrEfmbBHZ00jbXa030tF/mcQQObbmxtZWvo6NmHxsjiaGMYA1rWgBoA2AAHCgr2aq1sc9dCb63xxPG21o3va65+t5G/3/RT2gLWZjy5T5qp309UzXG77Oa4cPY75XD6/qNwSFs0QVV6j9K6jIjzIPeUrnWZKPibfcNlFrNdyL8G3a9lw4Nld+aFtQ1zHgOa4EOa4AtIIsWkHYgjsoG6n9D/2c19XhgJjaLvpvM5zQB5nxuJJcO+nkb2J4Abro/1g/a2ihxB/vtmwzOP73sI3n/xPo75uDv8AFMSo606Df6K1HSTPwztRgSH+c04a2Xm7trNm4t5rG4HBB4uEHdIiICIiAiIgIiICIiAiIgIiICIiAiIgKOuvGE/tLB5HgXNPIyX5r2v4brAej777AAlSKvE0LalrmPALXAgg8EEWIPpZBWDoZi7cKxiIPfpE7HxejnOsWNP6uaLetlaJVO6lZQdkDESyIkROtLA7e4bf4bkk3Y4Wve5AB7qyeRsyNzZQU9SCC57AJANrSN8sgtc28wJHoQg3yIiAiIgrx1z6cjApPx9MLRTvtIwNAbHIRcOFuGuse2zu/mAGh6I447B8XhaN21IdC4fqNTTyOHNG++1/qrBdRaJuIYVXNeLgU8r+3MbDI07/AO00Kt/SKmdVY1RBtvK8vN/oxjnO+9gUFs0REBERAREQEREBERAREQEREBERAREQEREEbddcpHMOHiaJpdLSF0gsbe7IHi7XsbBrXfXy7c2PA+z9nH9l1LqCSwZUkuYSTtKGjy82s5oPa92tCsK9gkBBAIIsQdwR3BH0VUeomVZOnmJ+6u1hcJqdwJJA1ktFz8zHC3fgHugtgi0mS8xjNlDBVAWMjfMN7B7SWyAfUB4NvRbtAREQcn1TxhuC4RWPda74nRNB7mUeHt+gcT9lEHs64P8Ai8QmqC0FtPCQCQdnyEAEHi+gSD9HLZe0ZmcTyQUDL+799J+XU4FsY9SGlx/tj1t2vQrL37Fwpkjm2fVOMpJFnaPhj3sDp0jUOR57jlBIiIiAiIgIiICIiAiIgIiICIiAiIgIiICIiAuA60ZO/lThznxtvPS3lZb4i23vYx9btF7dywLv15kYJQQQCCLEHcEdwR3CCCvZyzKIn1FA8/GPGjuRa40skaBe9yNJ27MP03ndVdw2P/RzmRrDcRx1Oi5Lh7mXytcbAarRvB4sS1WiCAsbEcQZhUMk0rtMcTXPc76NaLk+uyyVGvX7GBh2EmK/mqZWMADrHS0mRx0/M3yhpH+2PuEN4Fh8vVXGiZNRE0hllIHwQtIuBzps3Swc7lvPe1cMIp2ta0Wa0AADgACwH8FEHs7ZX/CU81c8DVOfDj28wYw+c3+jn22t/q/XaYkBERAREQEREBERAREQEREBERAREQEREBfl1HvW9lWMO10T5mlr7SNh13dG4HUXadw0FoufoSDyq0xTTTmzXSOP0BcT/AILmvxinjBJmiAG5JkYALckm61v8vcM/p9J/wATB/mVcsE6NYrjYB/D+C0kC9QRERuQSYz57C35fpa913GGezY5zb1NYA6w2ijLmg7387iCe3YIOW664lT4pibJKWSKRpp4w58LmPBeJJR5nNO7g3R62t6Kw2Uqx2IYfRyyG75KaB7jYC7nRMc42Gw3JUaUfs3UsbwZaqZ7Ry1rY2E/2vNt9v4KWcPoWYXDHDELMiY2NgJJIaxoa0XO52A3QZChL2lKoaaGLe5dK++1rARt/jcqbVGnWbpzUZ3bTyUhaZINTTG46dTXlpLg87AgtGx5BO+1iHWZBY1mF0GhrWA00LtLRZoLo2uPruSTc3JJubrfqvtPFmrJUAhjZI+KO2nS2GpIFg0MYPM/SPygWHoFqZerWYKdxa8ua5pILTSMDgRsQQWbFBZhFWmn64Y1hp1S6HtO1pafSy/N7s0G+x7/AF2WxovaRrI7+NTU7+LaDLHbm97ufft9OO/YLCooXwr2k4X2FVSSN2NzC9j977ANdo2t3upCg6l4XUMa4VtOA4A2dK1rhcXs5p3afQ7hB0yIiAiIgIiICIiAiIgIiICIiAsOkwanoHvkihijfJ8b2Rsa99r21OABdyefqiIMxERAREQEREBflkRB86mlZWNLJGte1wILXgOaQRYgtOx2Ua5q6B0ONXdSE0shJPlu+A3A2MRPl3HYjk7HaxEEUYd0crajE/wEpYzS3xHytcHMEVwNbW7OcSSAGkA3O9hurG0OUKTD4o4mxNIjY1gLgC4hrQ0Enudl+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erson who is blind sitting on a bench holding his white ca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799"/>
            <a:ext cx="2438400" cy="167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erson who is blind sitting on a bench holding his white can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2339546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036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5275" y="1066800"/>
            <a:ext cx="8615362" cy="4648200"/>
          </a:xfrm>
        </p:spPr>
        <p:txBody>
          <a:bodyPr/>
          <a:lstStyle/>
          <a:p>
            <a:pPr marL="122238" indent="-31750" eaLnBrk="1" hangingPunct="1">
              <a:buFont typeface="Wingdings" pitchFamily="2" charset="2"/>
              <a:buNone/>
            </a:pP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Your library is sponsoring a poetry reading. You will be handing out a program with the names of the poets and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their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poems. You receive a call from a person who is blind who requests that the program  be provided in Braille. </a:t>
            </a:r>
            <a:endParaRPr lang="en-US" alt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22238" indent="-31750" eaLnBrk="1" hangingPunct="1">
              <a:buFont typeface="Wingdings" pitchFamily="2" charset="2"/>
              <a:buNone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You</a:t>
            </a:r>
          </a:p>
          <a:p>
            <a:pPr marL="122238" indent="-31750" eaLnBrk="1" hangingPunct="1">
              <a:buFont typeface="Arial" pitchFamily="34" charset="0"/>
              <a:buAutoNum type="arabicPeriod"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Tell him your library doesn’t provide that service  </a:t>
            </a:r>
          </a:p>
          <a:p>
            <a:pPr marL="122238" indent="-31750" eaLnBrk="1" hangingPunct="1">
              <a:buFont typeface="Arial" pitchFamily="34" charset="0"/>
              <a:buAutoNum type="arabicPeriod"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Send an email to your supervisor</a:t>
            </a:r>
          </a:p>
          <a:p>
            <a:pPr marL="122238" indent="-31750" eaLnBrk="1" hangingPunct="1">
              <a:buFont typeface="Arial" pitchFamily="34" charset="0"/>
              <a:buAutoNum type="arabicPeriod"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Contact the town’s ADA Coordinator</a:t>
            </a:r>
          </a:p>
          <a:p>
            <a:pPr marL="122238" indent="-31750" eaLnBrk="1" hangingPunct="1">
              <a:buFont typeface="Arial" pitchFamily="34" charset="0"/>
              <a:buAutoNum type="arabicPeriod"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Make arrangements for the program to be </a:t>
            </a:r>
            <a:r>
              <a:rPr lang="en-US" alt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Brailled</a:t>
            </a: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  (where??)</a:t>
            </a:r>
          </a:p>
          <a:p>
            <a:pPr marL="122238" indent="-31750" eaLnBrk="1" hangingPunct="1"/>
            <a:endParaRPr lang="en-US" altLang="en-US" b="1" dirty="0" smtClean="0"/>
          </a:p>
          <a:p>
            <a:pPr marL="122238" indent="-31750" eaLnBrk="1" hangingPunct="1">
              <a:buFont typeface="Wingdings" pitchFamily="2" charset="2"/>
              <a:buNone/>
            </a:pPr>
            <a:endParaRPr lang="en-US" altLang="en-US" sz="28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5275" y="297359"/>
            <a:ext cx="869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Scenario + Discussion</a:t>
            </a:r>
            <a:endParaRPr lang="en-US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323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295400"/>
            <a:ext cx="8153400" cy="4572000"/>
          </a:xfrm>
        </p:spPr>
        <p:txBody>
          <a:bodyPr/>
          <a:lstStyle/>
          <a:p>
            <a:pPr indent="-30163" eaLnBrk="1" hangingPunct="1">
              <a:buFont typeface="Wingdings" pitchFamily="2" charset="2"/>
              <a:buNone/>
            </a:pP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Auxiliary Aids and Services</a:t>
            </a: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/>
            </a:r>
            <a:br>
              <a:rPr lang="en-US" altLang="en-US" b="1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</a:br>
            <a:endParaRPr lang="en-US" altLang="en-US" b="1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  <a:p>
            <a:pPr marL="312737" indent="0" eaLnBrk="1" hangingPunct="1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Businesses, non-profit organizations, state and local governments must provide 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“auxiliary aids and services”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769937" indent="-457200" eaLnBrk="1" hangingPunct="1"/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12737" indent="0" eaLnBrk="1" hangingPunct="1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If necessary to ensure effective communication</a:t>
            </a:r>
          </a:p>
          <a:p>
            <a:pPr indent="-30163" eaLnBrk="1" hangingPunct="1">
              <a:buFont typeface="Wingdings" pitchFamily="2" charset="2"/>
              <a:buNone/>
            </a:pP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buFont typeface="Wingdings" pitchFamily="2" charset="2"/>
              <a:buNone/>
            </a:pP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buFont typeface="Wingdings" pitchFamily="2" charset="2"/>
              <a:buNone/>
            </a:pP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Effective Communication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16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74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55638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Provide material in Braille</a:t>
            </a:r>
          </a:p>
        </p:txBody>
      </p:sp>
      <p:pic>
        <p:nvPicPr>
          <p:cNvPr id="49155" name="Picture 3" descr=" Louis Brail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752600"/>
            <a:ext cx="3384550" cy="3962400"/>
          </a:xfrm>
          <a:noFill/>
        </p:spPr>
      </p:pic>
      <p:pic>
        <p:nvPicPr>
          <p:cNvPr id="49156" name="Picture 4" descr="a hand on a Braille book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590800"/>
            <a:ext cx="4667250" cy="3095625"/>
          </a:xfrm>
          <a:noFill/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261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304800"/>
            <a:ext cx="8591550" cy="685800"/>
          </a:xfrm>
        </p:spPr>
        <p:txBody>
          <a:bodyPr anchor="b"/>
          <a:lstStyle/>
          <a:p>
            <a:pPr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Goals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8839200" cy="5029200"/>
          </a:xfrm>
        </p:spPr>
        <p:txBody>
          <a:bodyPr lIns="92075" tIns="46038" rIns="92075" bIns="46038"/>
          <a:lstStyle/>
          <a:p>
            <a:pPr marL="736600" lvl="1" indent="-279400" defTabSz="228600" eaLnBrk="1" hangingPunct="1">
              <a:lnSpc>
                <a:spcPct val="90000"/>
              </a:lnSpc>
              <a:buSzPct val="50000"/>
              <a:buFont typeface="Wingdings" pitchFamily="2" charset="2"/>
              <a:buChar char="Ø"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736600" lvl="1" indent="-279400" defTabSz="228600" eaLnBrk="1" hangingPunct="1">
              <a:lnSpc>
                <a:spcPct val="90000"/>
              </a:lnSpc>
              <a:buSzPct val="50000"/>
              <a:buFont typeface="Wingdings" pitchFamily="2" charset="2"/>
              <a:buChar char="Ø"/>
              <a:defRPr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 Understand ADA obligations</a:t>
            </a:r>
          </a:p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endParaRPr lang="en-US" sz="4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736600" lvl="1" indent="-279400" defTabSz="228600" eaLnBrk="1" hangingPunct="1">
              <a:lnSpc>
                <a:spcPct val="90000"/>
              </a:lnSpc>
              <a:buSzPct val="50000"/>
              <a:buFont typeface="Wingdings" pitchFamily="2" charset="2"/>
              <a:buChar char="Ø"/>
              <a:defRPr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Provide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good customer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service to people with disabilities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3732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828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Scenario + Discussion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6607175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Mr. A will be participating in a workshop at your library.</a:t>
            </a:r>
          </a:p>
          <a:p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He has macular degeneration and his              vision isn’t as good as it used to be.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He requests workshop material in 54 point font.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What is your library’s obligation?</a:t>
            </a:r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0005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1600200"/>
            <a:ext cx="207962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51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258762"/>
            <a:ext cx="8229600" cy="655638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Provide material in Large Print</a:t>
            </a:r>
          </a:p>
        </p:txBody>
      </p:sp>
      <p:pic>
        <p:nvPicPr>
          <p:cNvPr id="51203" name="Picture 3" descr="a woman and a staffperson standing in front of a sign that reads &quot;large print material&quot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191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large_prin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2314575" cy="2757488"/>
          </a:xfrm>
          <a:noFill/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228600" y="4248831"/>
            <a:ext cx="350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If </a:t>
            </a: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individual 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makes request, provide  in whatever size the person needs</a:t>
            </a:r>
          </a:p>
        </p:txBody>
      </p:sp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4648200" y="4876800"/>
            <a:ext cx="4038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For general use provide in 18 point font</a:t>
            </a:r>
          </a:p>
        </p:txBody>
      </p:sp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460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Magnifier</a:t>
            </a:r>
          </a:p>
        </p:txBody>
      </p:sp>
      <p:pic>
        <p:nvPicPr>
          <p:cNvPr id="24579" name="Content Placeholder 2" descr="an older man using CCTV to read mail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828800"/>
            <a:ext cx="4409017" cy="3505200"/>
          </a:xfrm>
        </p:spPr>
      </p:pic>
      <p:pic>
        <p:nvPicPr>
          <p:cNvPr id="24580" name="Picture 2" descr="an older woman using CCTV to read a 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2200"/>
            <a:ext cx="2560638" cy="318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346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Provide print material, thumb drive or email it</a:t>
            </a:r>
          </a:p>
        </p:txBody>
      </p:sp>
      <p:pic>
        <p:nvPicPr>
          <p:cNvPr id="50179" name="Picture 3" descr="a thumb drive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581400"/>
            <a:ext cx="2971800" cy="2228850"/>
          </a:xfrm>
          <a:noFill/>
        </p:spPr>
      </p:pic>
      <p:pic>
        <p:nvPicPr>
          <p:cNvPr id="50180" name="Picture 5" descr="Universal email image (an &quot;E&quot; on top of an envelope).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362200"/>
            <a:ext cx="2705100" cy="2705100"/>
          </a:xfrm>
          <a:noFill/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2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4F6228"/>
                </a:solidFill>
                <a:effectLst/>
                <a:ea typeface="ＭＳ Ｐゴシック" pitchFamily="34" charset="-128"/>
              </a:rPr>
              <a:t>Many people who are blind use screen reading technology</a:t>
            </a:r>
          </a:p>
        </p:txBody>
      </p:sp>
      <p:pic>
        <p:nvPicPr>
          <p:cNvPr id="49155" name="Picture 4" descr="a man who is blind is using the software on his comput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3886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 descr="refreshable breaille mach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957513"/>
            <a:ext cx="3478213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028700" y="4876800"/>
            <a:ext cx="350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4F6228"/>
                </a:solidFill>
                <a:latin typeface="+mn-lt"/>
              </a:rPr>
              <a:t>With audio </a:t>
            </a:r>
            <a:r>
              <a:rPr lang="en-US" altLang="en-US" sz="2800" dirty="0" smtClean="0">
                <a:solidFill>
                  <a:srgbClr val="4F6228"/>
                </a:solidFill>
                <a:latin typeface="+mn-lt"/>
              </a:rPr>
              <a:t>input &amp; output</a:t>
            </a:r>
            <a:endParaRPr lang="en-US" altLang="en-US" sz="2800" dirty="0">
              <a:solidFill>
                <a:srgbClr val="4F6228"/>
              </a:solidFill>
              <a:latin typeface="+mn-lt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105400" y="5400675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6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4F6228"/>
                </a:solidFill>
                <a:latin typeface="+mn-lt"/>
              </a:rPr>
              <a:t>With refreshable Braille</a:t>
            </a:r>
          </a:p>
        </p:txBody>
      </p:sp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8763"/>
            <a:ext cx="8229600" cy="9604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a typeface="MS PGothic" pitchFamily="34" charset="-128"/>
              </a:rPr>
              <a:t>Provide material in audio format</a:t>
            </a:r>
          </a:p>
        </p:txBody>
      </p:sp>
      <p:pic>
        <p:nvPicPr>
          <p:cNvPr id="7578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241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782" name="Picture 8" descr="mp3 play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783" name="Picture 9" descr="ipho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1948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784" name="Picture 7" descr="mp3 pla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765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81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4F6228"/>
                </a:solidFill>
                <a:ea typeface="ＭＳ Ｐゴシック" pitchFamily="34" charset="-128"/>
              </a:rPr>
              <a:t>e-reader</a:t>
            </a:r>
            <a:endParaRPr lang="en-US" altLang="en-US" b="1" dirty="0" smtClean="0">
              <a:solidFill>
                <a:srgbClr val="4F6228"/>
              </a:solidFill>
              <a:effectLst/>
              <a:ea typeface="ＭＳ Ｐゴシック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078459"/>
            <a:ext cx="5451144" cy="385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1981200"/>
            <a:ext cx="5296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www.ada.gov/sacramento_ca_settle.htm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36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3600" dirty="0" smtClean="0">
                <a:solidFill>
                  <a:srgbClr val="4F6228"/>
                </a:solidFill>
                <a:ea typeface="ＭＳ Ｐゴシック" pitchFamily="34" charset="-128"/>
              </a:rPr>
              <a:t>Does your library have computers that the public uses?</a:t>
            </a:r>
            <a:br>
              <a:rPr lang="en-US" altLang="en-US" sz="3600" dirty="0" smtClean="0">
                <a:solidFill>
                  <a:srgbClr val="4F6228"/>
                </a:solidFill>
                <a:ea typeface="ＭＳ Ｐゴシック" pitchFamily="34" charset="-128"/>
              </a:rPr>
            </a:br>
            <a:r>
              <a:rPr lang="en-US" altLang="en-US" sz="3600" dirty="0">
                <a:ea typeface="ＭＳ Ｐゴシック" pitchFamily="34" charset="-128"/>
              </a:rPr>
              <a:t/>
            </a:r>
            <a:br>
              <a:rPr lang="en-US" altLang="en-US" sz="3600" dirty="0">
                <a:ea typeface="ＭＳ Ｐゴシック" pitchFamily="34" charset="-128"/>
              </a:rPr>
            </a:br>
            <a:r>
              <a:rPr lang="en-US" altLang="en-US" sz="3600" dirty="0" smtClean="0">
                <a:solidFill>
                  <a:srgbClr val="4F6228"/>
                </a:solidFill>
                <a:ea typeface="ＭＳ Ｐゴシック" pitchFamily="34" charset="-128"/>
              </a:rPr>
              <a:t>Is screen reading software installed on at least one computer?</a:t>
            </a:r>
            <a:r>
              <a:rPr lang="en-US" altLang="en-US" sz="3600" b="1" dirty="0" smtClean="0">
                <a:solidFill>
                  <a:srgbClr val="4F6228"/>
                </a:solidFill>
                <a:ea typeface="ＭＳ Ｐゴシック" pitchFamily="34" charset="-128"/>
              </a:rPr>
              <a:t/>
            </a:r>
            <a:br>
              <a:rPr lang="en-US" altLang="en-US" sz="3600" b="1" dirty="0" smtClean="0">
                <a:solidFill>
                  <a:srgbClr val="4F6228"/>
                </a:solidFill>
                <a:ea typeface="ＭＳ Ｐゴシック" pitchFamily="34" charset="-128"/>
              </a:rPr>
            </a:br>
            <a:r>
              <a:rPr lang="en-US" altLang="en-US" sz="3600" b="1" dirty="0">
                <a:solidFill>
                  <a:srgbClr val="4F6228"/>
                </a:solidFill>
                <a:ea typeface="ＭＳ Ｐゴシック" pitchFamily="34" charset="-128"/>
              </a:rPr>
              <a:t/>
            </a:r>
            <a:br>
              <a:rPr lang="en-US" altLang="en-US" sz="3600" b="1" dirty="0">
                <a:solidFill>
                  <a:srgbClr val="4F6228"/>
                </a:solidFill>
                <a:ea typeface="ＭＳ Ｐゴシック" pitchFamily="34" charset="-128"/>
              </a:rPr>
            </a:br>
            <a:endParaRPr lang="en-US" altLang="en-US" sz="3600" b="1" dirty="0" smtClean="0">
              <a:effectLst/>
              <a:ea typeface="ＭＳ Ｐゴシック" pitchFamily="34" charset="-128"/>
            </a:endParaRPr>
          </a:p>
        </p:txBody>
      </p:sp>
      <p:pic>
        <p:nvPicPr>
          <p:cNvPr id="3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5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4F6228"/>
                </a:solidFill>
              </a:rPr>
              <a:t>NVDA (</a:t>
            </a:r>
            <a:r>
              <a:rPr lang="en-US" b="1" dirty="0" err="1">
                <a:solidFill>
                  <a:srgbClr val="4F6228"/>
                </a:solidFill>
              </a:rPr>
              <a:t>NonVisual</a:t>
            </a:r>
            <a:r>
              <a:rPr lang="en-US" b="1" dirty="0">
                <a:solidFill>
                  <a:srgbClr val="4F6228"/>
                </a:solidFill>
              </a:rPr>
              <a:t> Desktop Access)</a:t>
            </a:r>
            <a:endParaRPr lang="en-US" altLang="en-US" b="1" dirty="0" smtClean="0">
              <a:solidFill>
                <a:srgbClr val="4F6228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1" y="1447800"/>
            <a:ext cx="822960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F6228"/>
                </a:solidFill>
              </a:rPr>
              <a:t>Free </a:t>
            </a:r>
            <a:r>
              <a:rPr lang="en-US" sz="3200" dirty="0">
                <a:solidFill>
                  <a:srgbClr val="4F6228"/>
                </a:solidFill>
              </a:rPr>
              <a:t>“screen reader” </a:t>
            </a:r>
            <a:endParaRPr lang="en-US" sz="3200" dirty="0" smtClean="0">
              <a:solidFill>
                <a:srgbClr val="4F622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4F622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F6228"/>
                </a:solidFill>
              </a:rPr>
              <a:t>Enables </a:t>
            </a:r>
            <a:r>
              <a:rPr lang="en-US" sz="3200" dirty="0">
                <a:solidFill>
                  <a:srgbClr val="4F6228"/>
                </a:solidFill>
              </a:rPr>
              <a:t>people who are blind to use </a:t>
            </a:r>
            <a:r>
              <a:rPr lang="en-US" sz="3200" dirty="0" smtClean="0">
                <a:solidFill>
                  <a:srgbClr val="4F6228"/>
                </a:solidFill>
              </a:rPr>
              <a:t>computers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4F622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F6228"/>
                </a:solidFill>
              </a:rPr>
              <a:t>Reads </a:t>
            </a:r>
            <a:r>
              <a:rPr lang="en-US" sz="3200" dirty="0">
                <a:solidFill>
                  <a:srgbClr val="4F6228"/>
                </a:solidFill>
              </a:rPr>
              <a:t>the text on the screen in a </a:t>
            </a:r>
            <a:r>
              <a:rPr lang="en-US" sz="3200" dirty="0" smtClean="0">
                <a:solidFill>
                  <a:srgbClr val="4F6228"/>
                </a:solidFill>
              </a:rPr>
              <a:t>computerized voice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4F622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F6228"/>
                </a:solidFill>
              </a:rPr>
              <a:t>Can </a:t>
            </a:r>
            <a:r>
              <a:rPr lang="en-US" sz="3200" dirty="0">
                <a:solidFill>
                  <a:srgbClr val="4F6228"/>
                </a:solidFill>
              </a:rPr>
              <a:t>download to computer and/or </a:t>
            </a:r>
            <a:r>
              <a:rPr lang="en-US" sz="3200" dirty="0" smtClean="0">
                <a:solidFill>
                  <a:srgbClr val="4F6228"/>
                </a:solidFill>
              </a:rPr>
              <a:t>thumb drive</a:t>
            </a:r>
            <a:r>
              <a:rPr lang="en-US" sz="3200" dirty="0">
                <a:solidFill>
                  <a:srgbClr val="4F6228"/>
                </a:solidFill>
              </a:rPr>
              <a:t/>
            </a:r>
            <a:br>
              <a:rPr lang="en-US" sz="3200" dirty="0">
                <a:solidFill>
                  <a:srgbClr val="4F6228"/>
                </a:solidFill>
              </a:rPr>
            </a:br>
            <a:r>
              <a:rPr lang="en-US" sz="3200" dirty="0" smtClean="0">
                <a:solidFill>
                  <a:srgbClr val="4F6228"/>
                </a:solidFill>
              </a:rPr>
              <a:t>		</a:t>
            </a:r>
            <a:r>
              <a:rPr lang="en-US" sz="3200" dirty="0" smtClean="0">
                <a:solidFill>
                  <a:srgbClr val="4F6228"/>
                </a:solidFill>
                <a:hlinkClick r:id="rId3"/>
              </a:rPr>
              <a:t>www.nvaccess.org</a:t>
            </a:r>
            <a:r>
              <a:rPr lang="en-US" sz="3200" dirty="0" smtClean="0">
                <a:solidFill>
                  <a:srgbClr val="4F6228"/>
                </a:solidFill>
              </a:rPr>
              <a:t> </a:t>
            </a:r>
            <a:endParaRPr lang="en-US" sz="3200" dirty="0"/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Humanst521 BT"/>
              </a:rPr>
              <a:t>People who are Deaf 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latin typeface="Humanst521 BT"/>
              </a:rPr>
              <a:t>or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Humanst521 BT"/>
              </a:rPr>
              <a:t> Hard of Hearing</a:t>
            </a:r>
          </a:p>
        </p:txBody>
      </p:sp>
      <p:pic>
        <p:nvPicPr>
          <p:cNvPr id="7" name="Picture 6" descr="hearing aid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95" y="4479324"/>
            <a:ext cx="2347783" cy="167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a young person with hand to ear liste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23622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798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304800"/>
            <a:ext cx="8591550" cy="609600"/>
          </a:xfrm>
        </p:spPr>
        <p:txBody>
          <a:bodyPr anchor="b"/>
          <a:lstStyle/>
          <a:p>
            <a:pPr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Pop Quiz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3962400"/>
          </a:xfrm>
        </p:spPr>
        <p:txBody>
          <a:bodyPr lIns="92075" tIns="46038" rIns="92075" bIns="46038"/>
          <a:lstStyle/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How many people 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living in the United States have a disability?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3732" name="Picture 9" descr="new ada doo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110344"/>
      </p:ext>
    </p:extLst>
  </p:cSld>
  <p:clrMapOvr>
    <a:masterClrMapping/>
  </p:clrMapOvr>
  <p:transition spd="med" advTm="21103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Use </a:t>
            </a: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</a:rPr>
              <a:t>W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hat </a:t>
            </a: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ou </a:t>
            </a: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ave to Communicate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 eaLnBrk="1" hangingPunct="1">
              <a:buClr>
                <a:schemeClr val="tx1"/>
              </a:buClr>
              <a:buSzTx/>
            </a:pPr>
            <a:endParaRPr lang="en-US" alt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4400" smtClean="0"/>
          </a:p>
        </p:txBody>
      </p:sp>
      <p:pic>
        <p:nvPicPr>
          <p:cNvPr id="21508" name="Picture 3" descr="two people using a laptop to communicat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44518"/>
            <a:ext cx="341312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two young people using a ipad/table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6595" r="534" b="11732"/>
          <a:stretch>
            <a:fillRect/>
          </a:stretch>
        </p:blipFill>
        <p:spPr bwMode="auto">
          <a:xfrm>
            <a:off x="327385" y="1143856"/>
            <a:ext cx="2941638" cy="25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60838" y="1439357"/>
            <a:ext cx="4960508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</a:pPr>
            <a:r>
              <a:rPr lang="en-US" altLang="en-US" sz="3200" kern="0" dirty="0">
                <a:solidFill>
                  <a:schemeClr val="accent3">
                    <a:lumMod val="50000"/>
                  </a:schemeClr>
                </a:solidFill>
                <a:latin typeface="Humanst521 BT"/>
                <a:ea typeface="MS PGothic" pitchFamily="34" charset="-128"/>
              </a:rPr>
              <a:t>Try written notes</a:t>
            </a:r>
          </a:p>
          <a:p>
            <a:pPr marL="609600" lvl="0" indent="-609600"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</a:pPr>
            <a:r>
              <a:rPr lang="en-US" altLang="en-US" sz="3200" kern="0" dirty="0">
                <a:solidFill>
                  <a:schemeClr val="accent3">
                    <a:lumMod val="50000"/>
                  </a:schemeClr>
                </a:solidFill>
                <a:latin typeface="Humanst521 BT"/>
                <a:ea typeface="MS PGothic" pitchFamily="34" charset="-128"/>
              </a:rPr>
              <a:t>Texting</a:t>
            </a:r>
          </a:p>
          <a:p>
            <a:pPr marL="609600" lvl="0" indent="-609600"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</a:pPr>
            <a:r>
              <a:rPr lang="en-US" altLang="en-US" sz="3200" kern="0" dirty="0">
                <a:solidFill>
                  <a:schemeClr val="accent3">
                    <a:lumMod val="50000"/>
                  </a:schemeClr>
                </a:solidFill>
                <a:latin typeface="Humanst521 BT"/>
                <a:ea typeface="MS PGothic" pitchFamily="34" charset="-128"/>
              </a:rPr>
              <a:t>Typing at a computer</a:t>
            </a:r>
          </a:p>
        </p:txBody>
      </p:sp>
      <p:pic>
        <p:nvPicPr>
          <p:cNvPr id="5123" name="Picture 3" descr="using a phone to tex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3657600"/>
            <a:ext cx="33099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ＭＳ Ｐゴシック" pitchFamily="-1" charset="-128"/>
              </a:rPr>
              <a:t>Scenario + Discussion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1143000"/>
            <a:ext cx="9220200" cy="5181600"/>
          </a:xfrm>
        </p:spPr>
        <p:txBody>
          <a:bodyPr/>
          <a:lstStyle/>
          <a:p>
            <a:pPr marL="777875" indent="-31750" eaLnBrk="1" hangingPunct="1">
              <a:buFont typeface="Wingdings" pitchFamily="2" charset="2"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</a:rPr>
              <a:t>You receive an email from a man who is hard of hearing requesting an assistive listening device so that he can participate in a lecture. </a:t>
            </a:r>
            <a:endParaRPr lang="en-US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777875" indent="-31750" eaLnBrk="1" hangingPunct="1">
              <a:buFont typeface="Wingdings" pitchFamily="2" charset="2"/>
              <a:buNone/>
            </a:pPr>
            <a:endParaRPr lang="en-US" alt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 marL="777875" indent="-31750" eaLnBrk="1" hangingPunct="1">
              <a:buFont typeface="Wingdings" pitchFamily="2" charset="2"/>
              <a:buNone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You should:</a:t>
            </a:r>
          </a:p>
          <a:p>
            <a:pPr marL="777875" indent="-31750" eaLnBrk="1" hangingPunct="1">
              <a:buFont typeface="Wingdings" pitchFamily="2" charset="2"/>
              <a:buAutoNum type="arabicPeriod"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 Give the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request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to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the director</a:t>
            </a: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777875" indent="-31750" eaLnBrk="1" hangingPunct="1">
              <a:buFont typeface="Wingdings" pitchFamily="2" charset="2"/>
              <a:buAutoNum type="arabicPeriod"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Tell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the person your library 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doesn’t provide assistive listening devices</a:t>
            </a:r>
          </a:p>
          <a:p>
            <a:pPr marL="777875" indent="-31750" eaLnBrk="1" hangingPunct="1">
              <a:buFont typeface="Wingdings" pitchFamily="2" charset="2"/>
              <a:buAutoNum type="arabicPeriod"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 Arrange for the device (where, how?)</a:t>
            </a:r>
          </a:p>
          <a:p>
            <a:pPr marL="777875" indent="-31750" eaLnBrk="1" hangingPunct="1">
              <a:buFont typeface="Wingdings" pitchFamily="2" charset="2"/>
              <a:buAutoNum type="arabicPeriod"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 Other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758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Assistive Listening Devices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/>
            </a:r>
            <a:b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</a:b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Amplify Sound for an Individual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  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32771" name="Picture 3" descr="a fm system-assistive lisening devi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2362200" cy="1633538"/>
          </a:xfrm>
          <a:noFill/>
        </p:spPr>
      </p:pic>
      <p:pic>
        <p:nvPicPr>
          <p:cNvPr id="32772" name="Picture 2" descr=" a woman using an Assistive_Listening_De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5562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617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3398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MS PGothic" pitchFamily="34" charset="-128"/>
              </a:rPr>
              <a:t>ALDs Available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MS PGothic" pitchFamily="34" charset="-128"/>
              </a:rPr>
              <a:t/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MS PGothic" pitchFamily="34" charset="-128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MS PGothic" pitchFamily="34" charset="-128"/>
              </a:rPr>
              <a:t>Note the Sign   </a:t>
            </a:r>
          </a:p>
        </p:txBody>
      </p:sp>
      <p:pic>
        <p:nvPicPr>
          <p:cNvPr id="82947" name="Picture 3" descr="man requesting an assistive lisening de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4650"/>
            <a:ext cx="61722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324" name="Straight Arrow Connector 4"/>
          <p:cNvCxnSpPr>
            <a:cxnSpLocks noChangeShapeType="1"/>
          </p:cNvCxnSpPr>
          <p:nvPr/>
        </p:nvCxnSpPr>
        <p:spPr bwMode="auto">
          <a:xfrm flipH="1">
            <a:off x="5181600" y="3505200"/>
            <a:ext cx="2438400" cy="457200"/>
          </a:xfrm>
          <a:prstGeom prst="straightConnector1">
            <a:avLst/>
          </a:prstGeom>
          <a:noFill/>
          <a:ln w="73025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949" name="Picture 9" descr="sign that ALD is offe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14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272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Closed or Open Captions on Video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cxnSp>
        <p:nvCxnSpPr>
          <p:cNvPr id="56324" name="Straight Arrow Connector 4"/>
          <p:cNvCxnSpPr>
            <a:cxnSpLocks noChangeShapeType="1"/>
          </p:cNvCxnSpPr>
          <p:nvPr/>
        </p:nvCxnSpPr>
        <p:spPr bwMode="auto">
          <a:xfrm rot="10800000" flipV="1">
            <a:off x="4953000" y="3505200"/>
            <a:ext cx="2667000" cy="838200"/>
          </a:xfrm>
          <a:prstGeom prst="straightConnector1">
            <a:avLst/>
          </a:prstGeom>
          <a:noFill/>
          <a:ln w="73025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a captioned progr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72" y="1600200"/>
            <a:ext cx="6149988" cy="3429000"/>
          </a:xfrm>
          <a:prstGeom prst="rect">
            <a:avLst/>
          </a:prstGeom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48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1" charset="-128"/>
              </a:rPr>
              <a:t/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1" charset="-128"/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1" charset="-128"/>
              </a:rPr>
              <a:t>Computer Aided Real-time Transcription  CART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-1" charset="-128"/>
              </a:rPr>
              <a:t/>
            </a:r>
            <a:br>
              <a:rPr lang="en-US" sz="28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-1" charset="-128"/>
              </a:rPr>
            </a:br>
            <a:endParaRPr lang="en-US" dirty="0" smtClean="0">
              <a:solidFill>
                <a:schemeClr val="accent3">
                  <a:lumMod val="50000"/>
                </a:schemeClr>
              </a:solidFill>
              <a:ea typeface="ＭＳ Ｐゴシック" pitchFamily="-1" charset="-128"/>
            </a:endParaRPr>
          </a:p>
        </p:txBody>
      </p:sp>
      <p:pic>
        <p:nvPicPr>
          <p:cNvPr id="66564" name="Picture 3" descr="CART on screen for large meeting, everyone can see i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 descr="Cart for two or three people in meet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276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72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610600" cy="4191000"/>
          </a:xfrm>
        </p:spPr>
        <p:txBody>
          <a:bodyPr/>
          <a:lstStyle/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Now the library receives an email from a woman who is deaf and would like a sign language interpreter provided for a lecture. </a:t>
            </a: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ADA regulations suggest a family member is the most appropriate person to provide sign language interpretation in this situation. </a:t>
            </a: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True or False?</a:t>
            </a:r>
          </a:p>
        </p:txBody>
      </p:sp>
      <p:pic>
        <p:nvPicPr>
          <p:cNvPr id="3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447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1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4"/>
          <p:cNvSpPr>
            <a:spLocks noGrp="1"/>
          </p:cNvSpPr>
          <p:nvPr>
            <p:ph idx="1"/>
          </p:nvPr>
        </p:nvSpPr>
        <p:spPr>
          <a:xfrm>
            <a:off x="762000" y="8382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No…</a:t>
            </a:r>
          </a:p>
          <a:p>
            <a:pPr>
              <a:buFont typeface="Wingdings" pitchFamily="2" charset="2"/>
              <a:buNone/>
            </a:pPr>
            <a:endParaRPr lang="en-US" alt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The interpreter needs to be qualified: </a:t>
            </a:r>
          </a:p>
          <a:p>
            <a:pPr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	“Able to interpret effectively, accurately, and impartially, both receptively and expressively, using any necessary specialized vocabulary.”</a:t>
            </a:r>
          </a:p>
        </p:txBody>
      </p:sp>
      <p:pic>
        <p:nvPicPr>
          <p:cNvPr id="3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41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191000" cy="5105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en-US" alt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</a:rPr>
              <a:t>When using a sign language Interpreter face and look at the person who is </a:t>
            </a:r>
            <a:r>
              <a:rPr lang="en-US" altLang="en-US" sz="3600" dirty="0" smtClean="0">
                <a:solidFill>
                  <a:schemeClr val="bg1"/>
                </a:solidFill>
                <a:effectLst/>
                <a:latin typeface="+mn-lt"/>
              </a:rPr>
              <a:t>deaf.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5626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3"/>
              </a:rPr>
              <a:t>https://www.youtube.com/watch?v=8YXyTNIdux4</a:t>
            </a:r>
            <a:endParaRPr lang="en-US" sz="1600" dirty="0"/>
          </a:p>
        </p:txBody>
      </p:sp>
      <p:grpSp>
        <p:nvGrpSpPr>
          <p:cNvPr id="7" name="Group 6" descr="a deaf person and a hearing communicating via a sign language interpreter"/>
          <p:cNvGrpSpPr/>
          <p:nvPr/>
        </p:nvGrpSpPr>
        <p:grpSpPr>
          <a:xfrm>
            <a:off x="4619625" y="347663"/>
            <a:ext cx="4448175" cy="5230812"/>
            <a:chOff x="4619625" y="347663"/>
            <a:chExt cx="4448175" cy="5230812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11787" r="4466" b="8548"/>
            <a:stretch>
              <a:fillRect/>
            </a:stretch>
          </p:blipFill>
          <p:spPr bwMode="auto">
            <a:xfrm>
              <a:off x="4724400" y="2925763"/>
              <a:ext cx="3657600" cy="2652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4619625" y="2143125"/>
              <a:ext cx="7905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1"/>
                </a:buClr>
                <a:buSzPct val="80000"/>
                <a:buFont typeface="Wingdings" pitchFamily="2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CC9900"/>
                </a:buClr>
                <a:buSzPct val="6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dirty="0">
                  <a:solidFill>
                    <a:srgbClr val="4F6228"/>
                  </a:solidFill>
                  <a:latin typeface="Arial" pitchFamily="34" charset="0"/>
                </a:rPr>
                <a:t>You</a:t>
              </a:r>
            </a:p>
          </p:txBody>
        </p:sp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7273925" y="1358900"/>
              <a:ext cx="1793875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1"/>
                </a:buClr>
                <a:buSzPct val="80000"/>
                <a:buFont typeface="Wingdings" pitchFamily="2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CC9900"/>
                </a:buClr>
                <a:buSzPct val="6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dirty="0">
                  <a:solidFill>
                    <a:srgbClr val="4F6228"/>
                  </a:solidFill>
                  <a:latin typeface="Arial" pitchFamily="34" charset="0"/>
                </a:rPr>
                <a:t>Person who is deaf</a:t>
              </a: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5715000" y="347663"/>
              <a:ext cx="18446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1"/>
                </a:buClr>
                <a:buSzPct val="80000"/>
                <a:buFont typeface="Wingdings" pitchFamily="2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CC9900"/>
                </a:buClr>
                <a:buSzPct val="6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Humanst521 BT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dirty="0">
                  <a:solidFill>
                    <a:srgbClr val="4F6228"/>
                  </a:solidFill>
                  <a:latin typeface="Arial" pitchFamily="34" charset="0"/>
                </a:rPr>
                <a:t>Interpreter</a:t>
              </a:r>
            </a:p>
          </p:txBody>
        </p:sp>
        <p:cxnSp>
          <p:nvCxnSpPr>
            <p:cNvPr id="12" name="Straight Arrow Connector 5"/>
            <p:cNvCxnSpPr>
              <a:cxnSpLocks noChangeShapeType="1"/>
              <a:stCxn id="11" idx="2"/>
            </p:cNvCxnSpPr>
            <p:nvPr/>
          </p:nvCxnSpPr>
          <p:spPr bwMode="auto">
            <a:xfrm flipH="1">
              <a:off x="6324600" y="871538"/>
              <a:ext cx="312738" cy="2557462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3" name="Picture 9" descr="new ada door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405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 anchor="b"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Ensuring effective communication</a:t>
            </a:r>
            <a:b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</a:b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 in a  group</a:t>
            </a:r>
          </a:p>
        </p:txBody>
      </p:sp>
      <p:pic>
        <p:nvPicPr>
          <p:cNvPr id="38915" name="Picture 4" descr="a woman who is deaf and a sign language interpretor at a staff meeting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00200"/>
            <a:ext cx="6629400" cy="4375150"/>
          </a:xfrm>
        </p:spPr>
      </p:pic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8458200" y="10072688"/>
            <a:ext cx="5334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5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>
                <a:latin typeface="Times New Roman" pitchFamily="18" charset="0"/>
              </a:rPr>
              <a:t>2.4</a:t>
            </a:r>
          </a:p>
        </p:txBody>
      </p:sp>
      <p:sp>
        <p:nvSpPr>
          <p:cNvPr id="38917" name="Rectangle 2"/>
          <p:cNvSpPr txBox="1">
            <a:spLocks noChangeArrowheads="1"/>
          </p:cNvSpPr>
          <p:nvPr/>
        </p:nvSpPr>
        <p:spPr bwMode="auto">
          <a:xfrm>
            <a:off x="0" y="6019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5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Woman in brown shirt is deaf, interpreter is standing</a:t>
            </a:r>
            <a:r>
              <a:rPr lang="en-US" altLang="en-US" sz="2800" dirty="0">
                <a:latin typeface="Arial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109300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Users\Oce Harrison\Pictures\Crow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325" y="533400"/>
            <a:ext cx="8702675" cy="53863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</a:rPr>
              <a:t>Prevalence Rates</a:t>
            </a:r>
          </a:p>
          <a:p>
            <a:pPr algn="ctr" eaLnBrk="1" hangingPunct="1">
              <a:defRPr/>
            </a:pPr>
            <a:endParaRPr lang="en-US" alt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/>
            </a:endParaRPr>
          </a:p>
          <a:p>
            <a:pPr algn="ctr" eaLnBrk="1" hangingPunct="1">
              <a:defRPr/>
            </a:pPr>
            <a:r>
              <a:rPr lang="en-US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</a:rPr>
              <a:t>56.7 million</a:t>
            </a:r>
          </a:p>
          <a:p>
            <a:pPr algn="ctr" eaLnBrk="1" hangingPunct="1">
              <a:defRPr/>
            </a:pPr>
            <a:r>
              <a:rPr lang="en-US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</a:rPr>
              <a:t>self-identified as people with disabilities</a:t>
            </a:r>
            <a:endParaRPr lang="en-US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/>
            </a:endParaRPr>
          </a:p>
          <a:p>
            <a:pPr algn="ctr" eaLnBrk="1" hangingPunct="1">
              <a:defRPr/>
            </a:pPr>
            <a:endParaRPr lang="en-US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/>
            </a:endParaRPr>
          </a:p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</a:rPr>
              <a:t>	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</a:rPr>
              <a:t>				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</a:rPr>
              <a:t> 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umanst521 BT"/>
              </a:rPr>
              <a:t>- </a:t>
            </a:r>
            <a:r>
              <a:rPr lang="en-US" altLang="en-US" b="1" dirty="0" smtClean="0">
                <a:solidFill>
                  <a:srgbClr val="FFFF00"/>
                </a:solidFill>
                <a:latin typeface="Humanst521 BT"/>
              </a:rPr>
              <a:t>2010 US Census</a:t>
            </a:r>
          </a:p>
          <a:p>
            <a:pPr algn="ctr" eaLnBrk="1" hangingPunct="1">
              <a:defRPr/>
            </a:pPr>
            <a:endParaRPr lang="en-US" altLang="en-US" sz="4000" b="1" dirty="0" smtClean="0"/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401344"/>
      </p:ext>
    </p:extLst>
  </p:cSld>
  <p:clrMapOvr>
    <a:masterClrMapping/>
  </p:clrMapOvr>
  <p:transition advTm="45542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334962"/>
            <a:ext cx="8562975" cy="1341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How do people who are deaf or have speech disabilities communicate by </a:t>
            </a:r>
            <a:r>
              <a:rPr lang="en-US" sz="3600" b="1" u="sng" dirty="0" smtClean="0">
                <a:solidFill>
                  <a:schemeClr val="accent3">
                    <a:lumMod val="50000"/>
                  </a:schemeClr>
                </a:solidFill>
              </a:rPr>
              <a:t>phone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5800" y="1524000"/>
            <a:ext cx="8153400" cy="403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endParaRPr lang="en-US" altLang="en-US" sz="2800" dirty="0" smtClean="0"/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Telecommunications Relay Service (TRS)</a:t>
            </a: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TTY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Video phone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Internet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Caption phone</a:t>
            </a:r>
            <a:endParaRPr lang="en-US" altLang="en-US" dirty="0" smtClean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u="sng" dirty="0" smtClean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dirty="0" smtClean="0"/>
          </a:p>
          <a:p>
            <a:pPr>
              <a:buFont typeface="Wingdings" pitchFamily="2" charset="2"/>
              <a:buNone/>
            </a:pPr>
            <a:endParaRPr lang="en-US" altLang="en-US" b="1" dirty="0" smtClean="0"/>
          </a:p>
          <a:p>
            <a:pPr>
              <a:buFont typeface="Wingdings" pitchFamily="2" charset="2"/>
              <a:buNone/>
            </a:pPr>
            <a:endParaRPr lang="en-US" altLang="en-US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1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962"/>
            <a:ext cx="8229600" cy="88423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TTY and Relay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2057400"/>
            <a:ext cx="3981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4064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7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8382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effectLst/>
              </a:rPr>
              <a:t>Relay Service</a:t>
            </a: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153400" cy="47244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en-US" altLang="en-US" dirty="0"/>
              <a:t>"</a:t>
            </a: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Hello, this is the Relay Service. Have you received a relay call before?”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“This is operator (or communication assistant) number________. I have Jane Doe on the phone.”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en-US" altLang="en-US" b="1" u="sng" dirty="0">
                <a:solidFill>
                  <a:schemeClr val="accent3">
                    <a:lumMod val="50000"/>
                  </a:schemeClr>
                </a:solidFill>
              </a:rPr>
              <a:t>Don’t hang up!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u="sng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u="sng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dirty="0"/>
          </a:p>
          <a:p>
            <a:pPr>
              <a:buFont typeface="Wingdings" pitchFamily="2" charset="2"/>
              <a:buNone/>
            </a:pPr>
            <a:endParaRPr lang="en-US" altLang="en-US" b="1" dirty="0"/>
          </a:p>
          <a:p>
            <a:pPr>
              <a:buFont typeface="Wingdings" pitchFamily="2" charset="2"/>
              <a:buNone/>
            </a:pPr>
            <a:endParaRPr lang="en-US" altLang="en-US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295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962"/>
            <a:ext cx="8229600" cy="88423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Relay Service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4582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"GA" stands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for Go Ahead -- Use "GA" whenever you have finished what you are saying, </a:t>
            </a:r>
          </a:p>
          <a:p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To end the call, type SK ("Stop keying"). The person will respond by "SK" if he/she agrees. </a:t>
            </a:r>
          </a:p>
          <a:p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There will be brief silences as the operator types to the TTY user and the user replies.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3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8382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Video Relay </a:t>
            </a: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effectLst/>
              </a:rPr>
              <a:t>Service</a:t>
            </a: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181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dirty="0"/>
          </a:p>
          <a:p>
            <a:pPr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endParaRPr lang="en-US" altLang="en-US" dirty="0"/>
          </a:p>
          <a:p>
            <a:endParaRPr lang="en-US" altLang="en-US" dirty="0">
              <a:latin typeface="Arial" pitchFamily="34" charset="0"/>
            </a:endParaRPr>
          </a:p>
          <a:p>
            <a:endParaRPr lang="en-US" altLang="en-US" b="1" dirty="0"/>
          </a:p>
          <a:p>
            <a:pPr>
              <a:buFont typeface="Wingdings" pitchFamily="2" charset="2"/>
              <a:buNone/>
            </a:pPr>
            <a:endParaRPr lang="en-US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1" y="2400300"/>
            <a:ext cx="7918979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197600"/>
            <a:ext cx="23145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142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 descr="two pwoplw using video remote interpreting to communicat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3062" r="3333" b="32652"/>
          <a:stretch>
            <a:fillRect/>
          </a:stretch>
        </p:blipFill>
        <p:spPr bwMode="auto">
          <a:xfrm>
            <a:off x="1798638" y="2743200"/>
            <a:ext cx="52959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7315200" y="3498850"/>
            <a:ext cx="1635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4F6228"/>
                </a:solidFill>
                <a:latin typeface="Arial" pitchFamily="34" charset="0"/>
              </a:rPr>
              <a:t>Woman is deaf and signs</a:t>
            </a: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-15875" y="3244850"/>
            <a:ext cx="1635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4F6228"/>
                </a:solidFill>
                <a:latin typeface="Arial" pitchFamily="34" charset="0"/>
              </a:rPr>
              <a:t>Man hears doesn’t sign</a:t>
            </a:r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4648200" y="1143000"/>
            <a:ext cx="43021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4F6228"/>
                </a:solidFill>
                <a:latin typeface="Arial" pitchFamily="34" charset="0"/>
              </a:rPr>
              <a:t>Interpreter is </a:t>
            </a:r>
            <a:r>
              <a:rPr lang="en-US" altLang="en-US" sz="2200" dirty="0" smtClean="0">
                <a:solidFill>
                  <a:srgbClr val="4F6228"/>
                </a:solidFill>
                <a:latin typeface="Arial" pitchFamily="34" charset="0"/>
              </a:rPr>
              <a:t>anywhere, </a:t>
            </a:r>
            <a:r>
              <a:rPr lang="en-US" altLang="en-US" sz="2200" dirty="0">
                <a:solidFill>
                  <a:srgbClr val="4F6228"/>
                </a:solidFill>
                <a:latin typeface="Arial" pitchFamily="34" charset="0"/>
              </a:rPr>
              <a:t>signing to deaf woman, listening and speaking to hearing/speaking man</a:t>
            </a:r>
          </a:p>
        </p:txBody>
      </p:sp>
      <p:cxnSp>
        <p:nvCxnSpPr>
          <p:cNvPr id="58377" name="Straight Arrow Connector 3"/>
          <p:cNvCxnSpPr>
            <a:cxnSpLocks noChangeShapeType="1"/>
          </p:cNvCxnSpPr>
          <p:nvPr/>
        </p:nvCxnSpPr>
        <p:spPr bwMode="auto">
          <a:xfrm>
            <a:off x="801688" y="3189288"/>
            <a:ext cx="1189037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8" name="Straight Arrow Connector 10"/>
          <p:cNvCxnSpPr>
            <a:cxnSpLocks noChangeShapeType="1"/>
          </p:cNvCxnSpPr>
          <p:nvPr/>
        </p:nvCxnSpPr>
        <p:spPr bwMode="auto">
          <a:xfrm flipH="1">
            <a:off x="4446588" y="1371600"/>
            <a:ext cx="201612" cy="114300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9" name="Straight Arrow Connector 17"/>
          <p:cNvCxnSpPr>
            <a:cxnSpLocks noChangeShapeType="1"/>
          </p:cNvCxnSpPr>
          <p:nvPr/>
        </p:nvCxnSpPr>
        <p:spPr bwMode="auto">
          <a:xfrm flipH="1" flipV="1">
            <a:off x="7072313" y="3189288"/>
            <a:ext cx="857250" cy="339725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1798638" y="4940300"/>
            <a:ext cx="68881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4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4F6228"/>
                </a:solidFill>
                <a:latin typeface="Arial" pitchFamily="34" charset="0"/>
              </a:rPr>
              <a:t>Need: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4F6228"/>
                </a:solidFill>
                <a:latin typeface="Arial" pitchFamily="34" charset="0"/>
              </a:rPr>
              <a:t>Computer and video cam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4F6228"/>
                </a:solidFill>
                <a:latin typeface="Arial" pitchFamily="34" charset="0"/>
              </a:rPr>
              <a:t>Microphone/speakers or 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4F6228"/>
                </a:solidFill>
                <a:latin typeface="Arial" pitchFamily="34" charset="0"/>
              </a:rPr>
              <a:t>Good internet connection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Video Remote Interpreting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One on One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49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  <p:bldP spid="58374" grpId="0"/>
      <p:bldP spid="58375" grpId="0"/>
      <p:bldP spid="2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6096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Scenario + Discussion</a:t>
            </a:r>
          </a:p>
        </p:txBody>
      </p:sp>
      <p:sp>
        <p:nvSpPr>
          <p:cNvPr id="5837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42672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en-US" altLang="en-US" sz="2800" b="1" dirty="0" smtClean="0"/>
              <a:t>	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The library is holding a workshop. A woman who is hard of hearing requests an assisted listening device in accordance with the stated timeline on the registration form  - “Please request accommodations at least 14 days in advance.” 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 typeface="Arial" pitchFamily="34" charset="0"/>
              <a:buAutoNum type="arabicPeriod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Is the organization allowed to state timelines? 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Can she be charged for the cost of the assistive listening device? 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en-US" altLang="en-US" dirty="0" smtClean="0"/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550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IGEBISEBQWFRQSFhcXGBUVFRIWERkZGBQVFRYUFxIcHSYfFxkkGRoXIjEgLycqLCwtFiIxNjIqQScrLCkBCQoKBQUFDQUFDSkYEhgpKSkpKSkpKSkpKSkpKSkpKSkpKSkpKSkpKSkpKSkpKSkpKSkpKSkpKSkpKSkpKSkpKf/AABEIAOcA2gMBIgACEQEDEQH/xAAcAAEAAgMBAQEAAAAAAAAAAAAABwgEBQYCAwH/xABHEAABAwIFAgMGAwMIBwkAAAABAAIDBBEFBhIhMQdBEyJhCCMyQlGBFFJxFTORFiRUcoKhsdIXQ2KSlLLBGDVTY2R0k6Kz/8QAFAEBAAAAAAAAAAAAAAAAAAAAAP/EABQRAQAAAAAAAAAAAAAAAAAAAAD/2gAMAwEAAhEDEQA/AJxREQEREBeJpm0zXPeQ1rQXOc4gNAAuSSdgAO69rRZ8/wC6sQ/9pUf/AIPQQXn3rbWYjUysw+Yw0zfI0sazW/S4++8Qt1s1bWAI2A7krhps5V9Q4udV1Bce/jyj/By05X4gkrK3XfEMDIbUkVcX0ks2Ub3uJgLn+0HfZTtkvPtLnqIvpnEOZYPifYSsuNri5u3mzhtsVT9dHkLOEmSq2OoZcsvplYL2fGdnC1wC4cj1AQXARfCirWYhGyWJwcyRoe1w4LXC7SP1BX3QEREBERAREQEREBERAREQEREBERAREQEREHmSQRAucbAAkk8ADclcxSZ8wvNLpKSOpikc4GMsNxr1XaQzW0Nlvvxqvf1WB1oq56PBqkwEC+lkh7+E9wY+xuLE3A77OO3cVapJ/wANIx/Olwdbi9jflB9sYw92E1E0DvihkfGbG4ux5Yd++45WGpQ665VOG1bK5lzHWgON99EoaLsvYbFukj9HfRRegIiIOzyTjuM1jmUmGzyXjBeyISRNZYO1Os2Qhrtzct3vvta6kqgxDOFHq1wRy3tbxPwQta/HhyM59b8KE8u45JluqhqYvjheHAdiOHMPo5twfQq5WH1jcRijlZ8MjGvHB2c0OG427oFA6R8UZmAEhY0vA4D9I1Abna9+5WQiICIiAiIgIiICIiAiIgIiICIiAiIgIiINfmHBm5hpJ6Z9gJ43MuWh2kuBAeGnktNiPUBVGzZlOoybUup6ltiN2uF/De3s9h7j+8cFXJUedZMPwzEKS1fMyCZgLoX/ABTX/KIh5nsJABHHe4sgjTOtLW5twfDauKQzQRRMhlgY5z3NmjL4xM5u5c9zS0HuL/R11FZFlJfRjqI3KFQ6mqD/ADepe3zl1mxv+ESG+waRYOO1g0Hsu26z5IhzJRjEaBrHyM8z3Q2PixEbvu3Z5bsb86b77AIK+oiIHCtn0jrXV+C0Ln2uIyzYWFo5HxN786Wi/rdVMVr+jcDqfBKIPBaS2R1iCDZ08rmn9C0gg9wQg7RERAREQEREBERAREQEREBERAREQERaHOWcqfJNOZ6gnc6WMbbW91iQ0D7bntdBu5Zm04LnkNA5JIAHbkqO81ddcPwEObTu/FSjYCI2hvvzPwR/V1cj1tDGd+plb1CkEViyEuAZTR3NzqOjUeZH7gdhcCwC6nKHs91GI2fiL/w7Lj3TNL5yO93btZ/9j6DuGnxXrBjGbn+FTkxh2wipWO8Q3JaPPu8nzAbEC4FgCtxl3oJXY8/xsSl8EOJLgXeLVOJINyd2i5JNy4m/bdTZlvJ9HlJhZSQtj1fE7cyO/rSG7iPS9luUES1fs4UL2jwp6hjr8uMTxax20hjd723v2XrJvSOuyRWxSQ1wfTknxo7SR6hY6bR+ZrjfvcEfdSwow6wdUpcjujp6VsZlmjc8ueHExjVpa4M+FxJD7XPy7g9w0nVToo2oElZhjD4ly6SmaPK4W3dC0DZ17nR3vtawBiT+QWJ/0Cr/AOGn/wAqxMXzLVY9KZameSR5FrucbAfla0bNG52AA3WD+Kf+d3+8UErZN9n+pxPTJiDvw8d7+ELOqCPX5Y7+tz6KwlPA2lY1jAA1gDQBwABYAfZVNwjqriuCtDY6t5aBYCXTKANuNYJHH2WBLn3EpnFxrqq7iSbVEzRv9GhwAHoAguKiqnhvWbF8Nt/OTIBp2lYyS4b21Eat+5vf1XXYZ7SVRHb8TSxP3NzE58ZtbYAO17373QT8iiyi9onDagtEkdTHcbuLI3MabXtdry4i+19P8FvKLrPhFbb+dBhJtaSOVp7b302A35ug7dFq6LNNFiV/BqqeTTa+iaJ1r3teztuD/BbJrw8AjcHcEbg+t0HpEuiAiIgIiICIiAiIg12YcfhyxTSVNQSI4hc2F3EkhrWtHclxAH6725VV805jqep2IBzWkukcI4IA64aOA0E2FzyTtck8CwG/60dQXZqqjTRXFPSvLbEAF8rS5j3n0G4A+lz3277oT09bhMDcQmsZZ2+6s4kMiPcjjW772FhtcoNr0x6RQ5PayoqAJKyxN73ZFqHwsHBda4L/AFNtuZHREBeJpm07S55DWjckkBoH1JPC5vO/UGlyLFqndqkcCY4W/vH7gfo1tz8R+htc7KtWduoNVnmXVO7TG0nRC3920E33/O7YXcfp24QTnmjrvh+BeWAmqfe3uiBELGxvMdj6aQ4H673UE9QM4HPFa6p0GNpaxjWF+vSGjsbAC7i42A+YrQ0lI+ve2OJrnveQ1rWglzidgAByV22eOlkmR6ClqJnEyzPc2Vo0mOMluqNgdy51g+54224u4ODREQFkUMkcbx4zC9htqDXaJLagTodYgOsCN2uG/HBGOiCZcudGMOznEZ6KulMdyCx8Ufixns2Tcb272sey2VR7NLNJ8Otdq7aoW6ed72ffi643oXmNuBYoGSOa2OpY6Muc5rWhwGthJP1LdIHcvH6KzyCB/wDs0yf01n/wO/zrHrvZsqo2jwauF7r7h7JIxa3IcNdze21vurAIgrVWez3ilM0FrqeU3tpZK8EbHf3jGi33vuvi3opjbRYNaAP/AFDLf8ys0TZRniXUmrzLPNS4DA2UxHTJVyPZ4DCdQDmAHzjymzt72+E9wh/Mj8ZyMY4aitmYS3yxx1sji1osG3Y1/kb2H6G3CmHojm+uzVTy/jAHshLWsnIIe8nUXNceHFo07gDne/K8YB0QiMpqsWlNZUSeZ4NxBqPP0c+3AvYW+Xi0lU1MyjY1kbWsYwANa0BrGgcANGwHog+qIiAiIgIiICIiCn3ULBnYDidXC8k2lc4OdYlzZPeNcSO5Dh912mQ+uj8rUraaohMzYrCJzXNY4N/I7Y6rdjyu/wCr/SuTPDop6Qxtnja5jxIS0PZu5gDgD5g643sPPyLKHf8AQ7i4fo/CO5tq1xaP116rW9UEjO9paKxtRPv2vMy338i47MHXnE8YJEJZTMPaJt5Lesrr7+oDVtMG9nOsqgDVTxQg28rdUsg/MDw0EehI3UgZc6EYbgml0wdUyNsfekeFcf8AkjYj0cXIIAw/A8QzxKTGyapkPxSOLnfW2qZxsODyeykzLXs4yS6XYhOGNIuY4PNJuBYGVw0gg3vYOG2xN9p1paVlExscTWsYwWaxgDWNA4AaNgF9UHPZXyBQ5PuaSENeRYyOu+Yi97azuBxsLDYL49R8onOuHyUzC1sl2vjc8XAew3G/Lbi7dQ4DjzwunRBSbE8MlwaZ8M7DHJGdLmuG4P8A1FtweCCCFiq1HVLppFnmAvjAbVxNPhvFhrtciF5Pyk8H5Sb8XBrDieGS4NM+GdhjkjOlzXcg/wDUEbg8EG4QYqIiApn6V9a3UZjo8ScDFYNjqDfUw9mzOJ3ZwNXLbb3G7YYRBd+CobVND2ODmuFw5pBaR9Q4bEL6KoGUeoNbkp96aTyHmF93QHcEnRcWO3xCx9VNmC9daPH6eRsjvwlSWuDA83iLtPlcJtOlo1fmtwg9dTc2SYtUx4JQH31SdFQ+37uNzQ4gX7mMucT2FgNzt3eWMsU+UaZlPTN0tbuSba3uPL3u7uP92wFgAFBHTRmI4HVzTsw+Ssnlu38Q6a0FnOBe9tRpLJC42OsPO1/VSm/MmOkG2FQg9r1sRF/0sLoO6RQ3iGfcz4b8eGREatN44aiXffcaJibbc8LX0XtHTU5Y2rohf5zG97D33bG8H+Bd90E6ItDlTO9HnOPXSygkW1Rus2Zhtezo7/3i7TY2Jst8gIiICIiAiIgIiICIiAiIgIiIC5XPvTumz5Dpl93K34JmtBe36gjbU0/S/wDBdUiCnuaMh1uUpXsnhfpa7SJmseYH3uWlslrbgXtyLG42XP2V4lzuN9PMOzACJ6WIk/OxojlFgQPeMsdr8ceiCnyKwuNezlSVVzSTywn8rw2WP4bAfK4b73uf0UXZw6S1+T7vezxoRc+NDdzQB3e22pm3ci3qg4tERBsMHx6owCQSUsz4nA3uxxAPo5vDh6EEKVcqe0TLRtbHiMXjAWHjRWbLzuXRnyuNr8aePuoaRBcrLecKPNrC+kmbJp+Ju4kbf80Zs4fraxWXi+BU+PRmOpiZKwgiz2g2v3B5afUEEKnuXsxT5WqGVFM/TIz7tcO7HN+Zp7j/AAIBVqcgZ7hz7TeLGNMjLNljPLHEdj8zTYkH/AgoI5l9n+aixFs1FUtip2vD2kmT8THvcsbYWdbs4uB334uZtREBERAREQEREBERAREQEREBERAREQEREBfjmh4IIuDsQeP0X6iCNM79DaPMpMtNalmNydDbwPNvmi20n1bbkkgqvWYsuz5WqH09SzS9n3a4dnsd8zT2P+BBCuguV6g5Bhz3TFjwGzMBMMvzNdbgnuwm1x9+QEFRkWZi+EzYFM+CoYY5YzZzTyPoQeCCNwRsQbhYaAur6a5ydkmvjm5if7uZv1jcRdw9WkBw/S21yuUX6EF4GPEgBG4IuD6Felj4f+5j/qN/5QshAREQEREBERAREQEREBERAREQEREBERAREQERc7n/ADMMpYfUVF7Pa3THsDeR20Yt333Po08oIZ9oDMdFi9THDANdRT3bJM13uwN/cW+ZwduT8u43JOmJF+k3XW5Q6W1+crOij0Qn/XS3ZH/ZHMn2BHqEHIorDR+zhR+CxrqibxQDqkaIwxxPHuyDpA/rbqFM25QqcmTmCqbY2u1w3je38zXd/oRyEEqdH+sPh6KHEH7bNhnceOwikce3YO7cHsROio4p96L9WG1jY8OrXWlb5YJXEkSD5YnE8PHDTwRYbEDUEzIiICIiAiIgIiICIiAiIgIiICIiAiIgIiICg72ksb2pKRpHL5niwuNvDj3vtzJtb6KcVBPtK4fpfQzjV5myxnbyDSWPbv8AU6nf7v6oOA6a5CfnyrEfmbBHZ00jbXa030tF/mcQQObbmxtZWvo6NmHxsjiaGMYA1rWgBoA2AAHCgr2aq1sc9dCb63xxPG21o3va65+t5G/3/RT2gLWZjy5T5qp309UzXG77Oa4cPY75XD6/qNwSFs0QVV6j9K6jIjzIPeUrnWZKPibfcNlFrNdyL8G3a9lw4Nld+aFtQ1zHgOa4EOa4AtIIsWkHYgjsoG6n9D/2c19XhgJjaLvpvM5zQB5nxuJJcO+nkb2J4Abro/1g/a2ihxB/vtmwzOP73sI3n/xPo75uDv8AFMSo606Df6K1HSTPwztRgSH+c04a2Xm7trNm4t5rG4HBB4uEHdIiICIiAiIgIiICIiAiIgIiICIiAiIgKOuvGE/tLB5HgXNPIyX5r2v4brAej777AAlSKvE0LalrmPALXAgg8EEWIPpZBWDoZi7cKxiIPfpE7HxejnOsWNP6uaLetlaJVO6lZQdkDESyIkROtLA7e4bf4bkk3Y4Wve5AB7qyeRsyNzZQU9SCC57AJANrSN8sgtc28wJHoQg3yIiAiIgrx1z6cjApPx9MLRTvtIwNAbHIRcOFuGuse2zu/mAGh6I447B8XhaN21IdC4fqNTTyOHNG++1/qrBdRaJuIYVXNeLgU8r+3MbDI07/AO00Kt/SKmdVY1RBtvK8vN/oxjnO+9gUFs0REBERAREQEREBERAREQEREBERAREQEREEbddcpHMOHiaJpdLSF0gsbe7IHi7XsbBrXfXy7c2PA+z9nH9l1LqCSwZUkuYSTtKGjy82s5oPa92tCsK9gkBBAIIsQdwR3BH0VUeomVZOnmJ+6u1hcJqdwJJA1ktFz8zHC3fgHugtgi0mS8xjNlDBVAWMjfMN7B7SWyAfUB4NvRbtAREQcn1TxhuC4RWPda74nRNB7mUeHt+gcT9lEHs64P8Ai8QmqC0FtPCQCQdnyEAEHi+gSD9HLZe0ZmcTyQUDL+799J+XU4FsY9SGlx/tj1t2vQrL37Fwpkjm2fVOMpJFnaPhj3sDp0jUOR57jlBIiIiAiIgIiICIiAiIgIiICIiAiIgIiICIiAuA60ZO/lThznxtvPS3lZb4i23vYx9btF7dywLv15kYJQQQCCLEHcEdwR3CCCvZyzKIn1FA8/GPGjuRa40skaBe9yNJ27MP03ndVdw2P/RzmRrDcRx1Oi5Lh7mXytcbAarRvB4sS1WiCAsbEcQZhUMk0rtMcTXPc76NaLk+uyyVGvX7GBh2EmK/mqZWMADrHS0mRx0/M3yhpH+2PuEN4Fh8vVXGiZNRE0hllIHwQtIuBzps3Swc7lvPe1cMIp2ta0Wa0AADgACwH8FEHs7ZX/CU81c8DVOfDj28wYw+c3+jn22t/q/XaYkBERAREQEREBERAREQEREBERAREQEREBfl1HvW9lWMO10T5mlr7SNh13dG4HUXadw0FoufoSDyq0xTTTmzXSOP0BcT/AILmvxinjBJmiAG5JkYALckm61v8vcM/p9J/wATB/mVcsE6NYrjYB/D+C0kC9QRERuQSYz57C35fpa913GGezY5zb1NYA6w2ijLmg7387iCe3YIOW664lT4pibJKWSKRpp4w58LmPBeJJR5nNO7g3R62t6Kw2Uqx2IYfRyyG75KaB7jYC7nRMc42Gw3JUaUfs3UsbwZaqZ7Ry1rY2E/2vNt9v4KWcPoWYXDHDELMiY2NgJJIaxoa0XO52A3QZChL2lKoaaGLe5dK++1rARt/jcqbVGnWbpzUZ3bTyUhaZINTTG46dTXlpLg87AgtGx5BO+1iHWZBY1mF0GhrWA00LtLRZoLo2uPruSTc3JJubrfqvtPFmrJUAhjZI+KO2nS2GpIFg0MYPM/SPygWHoFqZerWYKdxa8ua5pILTSMDgRsQQWbFBZhFWmn64Y1hp1S6HtO1pafSy/N7s0G+x7/AF2WxovaRrI7+NTU7+LaDLHbm97ufft9OO/YLCooXwr2k4X2FVSSN2NzC9j977ANdo2t3upCg6l4XUMa4VtOA4A2dK1rhcXs5p3afQ7hB0yIiAiIgIiICIiAiIgIiICIiAsOkwanoHvkihijfJ8b2Rsa99r21OABdyefqiIMxERAREQEREBflkRB86mlZWNLJGte1wILXgOaQRYgtOx2Ua5q6B0ONXdSE0shJPlu+A3A2MRPl3HYjk7HaxEEUYd0crajE/wEpYzS3xHytcHMEVwNbW7OcSSAGkA3O9hurG0OUKTD4o4mxNIjY1gLgC4hrQ0Enudl+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two men are talking-one of the men is using a wheelchair and the other is sta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8719"/>
            <a:ext cx="21621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 man talking into a microph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77042"/>
            <a:ext cx="2944091" cy="22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5576" y="2438400"/>
            <a:ext cx="88360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Humanst521 BT" charset="0"/>
              </a:rPr>
              <a:t>People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Humanst521 BT" charset="0"/>
              </a:rPr>
              <a:t>Who Have Speech 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Humanst521 BT" charset="0"/>
              </a:rPr>
              <a:t>Disabilities</a:t>
            </a:r>
            <a:endParaRPr lang="en-US" sz="4400" dirty="0"/>
          </a:p>
        </p:txBody>
      </p:sp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8329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96200" cy="5105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1" charset="-128"/>
              </a:rPr>
              <a:t>When providing an auxiliary aid or service,  the organization is required to provide what the person wants no matter how much it costs. </a:t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1" charset="-128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1" charset="-128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1" charset="-128"/>
              </a:rPr>
            </a:b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1" charset="-128"/>
              </a:rPr>
              <a:t>True or False?</a:t>
            </a:r>
            <a:endParaRPr lang="en-US" sz="3200" b="1" dirty="0" smtClean="0">
              <a:solidFill>
                <a:schemeClr val="accent3">
                  <a:lumMod val="50000"/>
                </a:schemeClr>
              </a:solidFill>
              <a:latin typeface="+mn-lt"/>
              <a:ea typeface="ＭＳ Ｐゴシック" pitchFamily="-1" charset="-128"/>
            </a:endParaRPr>
          </a:p>
        </p:txBody>
      </p:sp>
      <p:pic>
        <p:nvPicPr>
          <p:cNvPr id="3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384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7924800" cy="704850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/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+mj-ea"/>
                <a:cs typeface="+mj-cs"/>
              </a:rPr>
              <a:t>Undue Burden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848600" cy="3784600"/>
          </a:xfrm>
          <a:noFill/>
        </p:spPr>
        <p:txBody>
          <a:bodyPr lIns="92075" tIns="46038" rIns="92075" bIns="46038"/>
          <a:lstStyle/>
          <a:p>
            <a:pPr marL="0" indent="0" eaLnBrk="1" hangingPunct="1">
              <a:buFont typeface="Wingdings" pitchFamily="2" charset="2"/>
              <a:buNone/>
            </a:pPr>
            <a:endParaRPr lang="en-US" altLang="en-US" b="1" dirty="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Provide unless it would be an </a:t>
            </a:r>
            <a:r>
              <a:rPr lang="en-US" altLang="en-US" u="sng" dirty="0" smtClean="0">
                <a:solidFill>
                  <a:schemeClr val="accent3">
                    <a:lumMod val="50000"/>
                  </a:schemeClr>
                </a:solidFill>
              </a:rPr>
              <a:t>un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due financial and administrative burden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u="sng" dirty="0" smtClean="0">
                <a:solidFill>
                  <a:schemeClr val="accent3">
                    <a:lumMod val="50000"/>
                  </a:schemeClr>
                </a:solidFill>
              </a:rPr>
              <a:t>Un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due burden means “significant difficulty or expense”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Title II: Decision must be made by head of public entity or his/her designee in writing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dirty="0" smtClean="0"/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42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304800"/>
            <a:ext cx="8591550" cy="609600"/>
          </a:xfrm>
        </p:spPr>
        <p:txBody>
          <a:bodyPr anchor="b"/>
          <a:lstStyle/>
          <a:p>
            <a:pPr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Pop Quiz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8686800" cy="3962400"/>
          </a:xfrm>
        </p:spPr>
        <p:txBody>
          <a:bodyPr lIns="92075" tIns="46038" rIns="92075" bIns="46038"/>
          <a:lstStyle/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How many people age 65 and older currently live in the United States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43.1 Million</a:t>
            </a:r>
          </a:p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(13.7 % of the US Population)</a:t>
            </a:r>
          </a:p>
          <a:p>
            <a:pPr marL="457200" lvl="1" indent="0" defTabSz="228600" eaLnBrk="1" hangingPunct="1">
              <a:lnSpc>
                <a:spcPct val="90000"/>
              </a:lnSpc>
              <a:buSzPct val="50000"/>
              <a:buNone/>
              <a:defRPr/>
            </a:pP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703377"/>
      </p:ext>
    </p:extLst>
  </p:cSld>
  <p:clrMapOvr>
    <a:masterClrMapping/>
  </p:clrMapOvr>
  <p:transition spd="med" advTm="415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4F6228"/>
                </a:solidFill>
              </a:rPr>
              <a:t>End of Ensuring Effective Communication</a:t>
            </a:r>
          </a:p>
          <a:p>
            <a:pPr marL="0" indent="0">
              <a:buNone/>
            </a:pPr>
            <a:endParaRPr lang="en-US" b="1" dirty="0">
              <a:solidFill>
                <a:srgbClr val="4F6228"/>
              </a:solidFill>
            </a:endParaRPr>
          </a:p>
          <a:p>
            <a:pPr marL="0" indent="0">
              <a:buNone/>
            </a:pPr>
            <a:r>
              <a:rPr lang="en-US" b="1" smtClean="0">
                <a:solidFill>
                  <a:srgbClr val="4F6228"/>
                </a:solidFill>
              </a:rPr>
              <a:t>General Nondiscrimination </a:t>
            </a:r>
            <a:r>
              <a:rPr lang="en-US" b="1" dirty="0" smtClean="0">
                <a:solidFill>
                  <a:srgbClr val="4F6228"/>
                </a:solidFill>
              </a:rPr>
              <a:t>and Reasonable Modifications Next</a:t>
            </a:r>
          </a:p>
          <a:p>
            <a:pPr marL="0" indent="0">
              <a:buNone/>
            </a:pPr>
            <a:endParaRPr lang="en-US" b="1" dirty="0">
              <a:solidFill>
                <a:srgbClr val="4F622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1DE9-F2BF-4DD3-8A6A-9E9C6E28B035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219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1" charset="-128"/>
              </a:rPr>
              <a:t>General Nondiscrimination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ea typeface="ＭＳ Ｐゴシック" pitchFamily="-1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5791200" cy="4800600"/>
          </a:xfrm>
        </p:spPr>
        <p:txBody>
          <a:bodyPr/>
          <a:lstStyle/>
          <a:p>
            <a:pPr indent="-30163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A man who is blind and uses a service animal goes to a library alone.</a:t>
            </a:r>
          </a:p>
          <a:p>
            <a:pPr indent="-30163" eaLnBrk="1" hangingPunct="1">
              <a:buFont typeface="Wingdings" pitchFamily="2" charset="2"/>
              <a:buNone/>
            </a:pPr>
            <a:endParaRPr lang="en-US" alt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The security guard won’t let him in because the guard is concerned that the man will walk into the displays.</a:t>
            </a:r>
          </a:p>
          <a:p>
            <a:pPr indent="-30163" eaLnBrk="1" hangingPunct="1">
              <a:buFont typeface="Wingdings" pitchFamily="2" charset="2"/>
              <a:buNone/>
            </a:pPr>
            <a:endParaRPr lang="en-US" alt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Has the library violated the ADA?</a:t>
            </a:r>
          </a:p>
          <a:p>
            <a:pPr indent="-30163" eaLnBrk="1" hangingPunct="1">
              <a:buFont typeface="Wingdings" pitchFamily="2" charset="2"/>
              <a:buNone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20" name="Picture 2" descr="a man walking with a service anima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828800"/>
            <a:ext cx="280828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912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General Nondiscrimination Requirements</a:t>
            </a:r>
          </a:p>
        </p:txBody>
      </p:sp>
      <p:sp>
        <p:nvSpPr>
          <p:cNvPr id="638979" name="Rectangle 1027"/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77724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Do not:</a:t>
            </a:r>
          </a:p>
          <a:p>
            <a:pPr marL="0" indent="0">
              <a:buClr>
                <a:srgbClr val="FFFFFF"/>
              </a:buClr>
              <a:buNone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Prohibit 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Exclude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Segregate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Provide unequal treatment </a:t>
            </a:r>
          </a:p>
          <a:p>
            <a:pPr marL="0" indent="0" eaLnBrk="1" hangingPunct="1">
              <a:buClr>
                <a:srgbClr val="FFFFFF"/>
              </a:buClr>
              <a:buFont typeface="Arial" pitchFamily="34" charset="0"/>
              <a:buChar char="•"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Ensure that people with disabilities have an equal opportunity to participate in the most </a:t>
            </a:r>
            <a:r>
              <a:rPr lang="en-US" altLang="en-US" u="sng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integrated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 setting appropriate.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b="1" dirty="0" smtClean="0">
              <a:ea typeface="ＭＳ Ｐゴシック" pitchFamily="34" charset="-128"/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914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1" charset="-128"/>
              </a:rPr>
              <a:t>General Nondiscrimination 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ea typeface="ＭＳ Ｐゴシック" pitchFamily="-1" charset="-128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0"/>
            <a:ext cx="8610600" cy="4572000"/>
          </a:xfrm>
        </p:spPr>
        <p:txBody>
          <a:bodyPr/>
          <a:lstStyle/>
          <a:p>
            <a:pPr indent="-30163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When necessary to ensure a person with a disability equal opportunity to participate, “reasonable modifications” must be made to policies, practices, procedures</a:t>
            </a: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052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Service Animals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3492" name="Picture 5" descr="public pool sce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239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43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ontent Placeholder 6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8610600" cy="4343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Any </a:t>
            </a:r>
            <a:r>
              <a:rPr lang="en-US" altLang="en-US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dog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individually trained to do work or provide tasks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for the benefit of an individual with a disability, including a physical, sensory, psychiatric, intellectual, or other mental disability</a:t>
            </a:r>
          </a:p>
          <a:p>
            <a:pPr>
              <a:buFont typeface="Arial" pitchFamily="34" charset="0"/>
              <a:buChar char="•"/>
            </a:pPr>
            <a:endParaRPr lang="en-US" altLang="en-US" dirty="0" smtClean="0"/>
          </a:p>
          <a:p>
            <a:pPr>
              <a:buFont typeface="Arial" pitchFamily="34" charset="0"/>
              <a:buChar char="•"/>
            </a:pPr>
            <a:endParaRPr lang="en-US" altLang="en-US" dirty="0" smtClean="0"/>
          </a:p>
        </p:txBody>
      </p:sp>
      <p:sp>
        <p:nvSpPr>
          <p:cNvPr id="6451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ADA Service Animal Definition</a:t>
            </a:r>
          </a:p>
        </p:txBody>
      </p:sp>
      <p:pic>
        <p:nvPicPr>
          <p:cNvPr id="5" name="Picture 4" descr="MonkeywithWom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27432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257800" y="4038600"/>
            <a:ext cx="2743200" cy="2060575"/>
          </a:xfrm>
          <a:prstGeom prst="line">
            <a:avLst/>
          </a:prstGeom>
          <a:noFill/>
          <a:ln w="8255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V="1">
            <a:off x="5257800" y="4038600"/>
            <a:ext cx="2743200" cy="2060575"/>
          </a:xfrm>
          <a:prstGeom prst="line">
            <a:avLst/>
          </a:prstGeom>
          <a:noFill/>
          <a:ln w="8255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4520" name="Picture 13" descr="ServiceAnimalattrainplatfor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t="4683" r="11755"/>
          <a:stretch>
            <a:fillRect/>
          </a:stretch>
        </p:blipFill>
        <p:spPr bwMode="auto">
          <a:xfrm>
            <a:off x="1447800" y="3549650"/>
            <a:ext cx="24384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568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34600" y="1447800"/>
            <a:ext cx="9601200" cy="990600"/>
          </a:xfrm>
        </p:spPr>
        <p:txBody>
          <a:bodyPr/>
          <a:lstStyle/>
          <a:p>
            <a:endParaRPr lang="en-US" altLang="en-US" sz="290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66563" name="Picture 5" descr="hearingeardo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96" y="1634836"/>
            <a:ext cx="3276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http://www.thedeafblog.co.uk/eviecr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9" y="1600200"/>
            <a:ext cx="3200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BBB59">
                    <a:lumMod val="50000"/>
                  </a:srgbClr>
                </a:solidFill>
              </a:rPr>
              <a:t>Deaf</a:t>
            </a:r>
          </a:p>
          <a:p>
            <a:r>
              <a:rPr lang="en-US" sz="3200" b="1" dirty="0">
                <a:solidFill>
                  <a:srgbClr val="9BBB59">
                    <a:lumMod val="50000"/>
                  </a:srgbClr>
                </a:solidFill>
              </a:rPr>
              <a:t>Hard of Hearing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3810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BBB59">
                    <a:lumMod val="50000"/>
                  </a:srgbClr>
                </a:solidFill>
              </a:rPr>
              <a:t>Blind</a:t>
            </a:r>
          </a:p>
          <a:p>
            <a:r>
              <a:rPr lang="en-US" sz="3200" b="1" dirty="0">
                <a:solidFill>
                  <a:srgbClr val="9BBB59">
                    <a:lumMod val="50000"/>
                  </a:srgbClr>
                </a:solidFill>
              </a:rPr>
              <a:t>Low Vision</a:t>
            </a:r>
          </a:p>
        </p:txBody>
      </p:sp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119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People who Have Epilepsy</a:t>
            </a:r>
            <a:endParaRPr lang="en-US" altLang="en-US" dirty="0" smtClean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67587" name="Picture 5" descr="Seizure alert do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3528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epilepsy_service_do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94935"/>
            <a:ext cx="4648200" cy="424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2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0363200" y="838200"/>
            <a:ext cx="8229600" cy="1143000"/>
          </a:xfrm>
        </p:spPr>
        <p:txBody>
          <a:bodyPr/>
          <a:lstStyle/>
          <a:p>
            <a:endParaRPr lang="en-US" altLang="en-US" b="1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281420" y="297359"/>
            <a:ext cx="830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9BBB59">
                    <a:lumMod val="50000"/>
                  </a:srgbClr>
                </a:solidFill>
                <a:latin typeface="Calibri"/>
                <a:cs typeface="Arial" pitchFamily="34" charset="0"/>
              </a:rPr>
              <a:t>Other examples of work or tasks </a:t>
            </a:r>
          </a:p>
        </p:txBody>
      </p:sp>
      <p:sp>
        <p:nvSpPr>
          <p:cNvPr id="21508" name="Content Placeholder 6"/>
          <p:cNvSpPr txBox="1">
            <a:spLocks/>
          </p:cNvSpPr>
          <p:nvPr/>
        </p:nvSpPr>
        <p:spPr bwMode="auto">
          <a:xfrm>
            <a:off x="381000" y="1752600"/>
            <a:ext cx="8763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eaLnBrk="1" hangingPunct="1">
              <a:buClr>
                <a:srgbClr val="FFFFFF"/>
              </a:buClr>
              <a:buSzPct val="95000"/>
              <a:buFontTx/>
              <a:buChar char="•"/>
            </a:pPr>
            <a:r>
              <a:rPr lang="en-US" altLang="en-US" sz="32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P</a:t>
            </a:r>
            <a:r>
              <a:rPr lang="en-US" altLang="en-US" sz="32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roviding physical assistance</a:t>
            </a:r>
          </a:p>
          <a:p>
            <a:pPr lvl="1" eaLnBrk="1" hangingPunct="1">
              <a:buClr>
                <a:srgbClr val="FFFFFF"/>
              </a:buClr>
              <a:buSzPct val="95000"/>
              <a:buFontTx/>
              <a:buChar char="•"/>
            </a:pPr>
            <a:endParaRPr lang="en-US" altLang="en-US" sz="32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lvl="1" eaLnBrk="1" hangingPunct="1">
              <a:buClr>
                <a:srgbClr val="FFFFFF"/>
              </a:buClr>
              <a:buSzPct val="95000"/>
              <a:buFontTx/>
              <a:buChar char="•"/>
            </a:pPr>
            <a:r>
              <a:rPr lang="en-US" altLang="en-US" sz="32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P</a:t>
            </a:r>
            <a:r>
              <a:rPr lang="en-US" altLang="en-US" sz="32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roviding </a:t>
            </a:r>
            <a:r>
              <a:rPr lang="en-US" altLang="en-US" sz="32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non-violent protection or rescue work</a:t>
            </a:r>
          </a:p>
          <a:p>
            <a:pPr marL="457200" lvl="1" indent="0" eaLnBrk="1" hangingPunct="1">
              <a:buClr>
                <a:srgbClr val="FFFFFF"/>
              </a:buClr>
              <a:buSzPct val="95000"/>
            </a:pPr>
            <a:endParaRPr lang="en-US" altLang="en-US" sz="32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lvl="1" eaLnBrk="1" hangingPunct="1">
              <a:buClr>
                <a:srgbClr val="FFFFFF"/>
              </a:buClr>
              <a:buSzPct val="95000"/>
              <a:buFontTx/>
              <a:buChar char="•"/>
            </a:pPr>
            <a:r>
              <a:rPr lang="en-US" altLang="en-US" sz="32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A</a:t>
            </a:r>
            <a:r>
              <a:rPr lang="en-US" altLang="en-US" sz="32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lerting </a:t>
            </a:r>
            <a:r>
              <a:rPr lang="en-US" altLang="en-US" sz="32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individuals to the presence </a:t>
            </a:r>
            <a:r>
              <a:rPr lang="en-US" altLang="en-US" sz="32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                              of </a:t>
            </a:r>
            <a:r>
              <a:rPr lang="en-US" altLang="en-US" sz="32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allergens</a:t>
            </a:r>
          </a:p>
          <a:p>
            <a:pPr marL="457200" lvl="1" indent="0" eaLnBrk="1" hangingPunct="1">
              <a:buClr>
                <a:srgbClr val="FFFFFF"/>
              </a:buClr>
              <a:buSzPct val="95000"/>
            </a:pPr>
            <a:endParaRPr lang="en-US" altLang="en-US" dirty="0">
              <a:solidFill>
                <a:srgbClr val="9BBB59">
                  <a:lumMod val="50000"/>
                </a:srgbClr>
              </a:solidFill>
              <a:latin typeface="Calibri" pitchFamily="34" charset="0"/>
            </a:endParaRPr>
          </a:p>
          <a:p>
            <a:pPr eaLnBrk="1" hangingPunct="1">
              <a:spcBef>
                <a:spcPct val="40000"/>
              </a:spcBef>
              <a:buClr>
                <a:prstClr val="black"/>
              </a:buClr>
              <a:buSzPct val="80000"/>
              <a:buFont typeface="Arial" pitchFamily="34" charset="0"/>
              <a:buChar char="•"/>
            </a:pPr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47800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8" y="4648200"/>
            <a:ext cx="1826851" cy="149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180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/>
            </a:r>
            <a:b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</a:b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Service 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Animals</a:t>
            </a:r>
            <a:b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</a:b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People with Psychiatric Disabilities </a:t>
            </a:r>
            <a:r>
              <a:rPr lang="en-US" altLang="en-US" sz="3600" b="1" dirty="0" smtClean="0">
                <a:effectLst/>
                <a:ea typeface="ＭＳ Ｐゴシック" pitchFamily="34" charset="-128"/>
              </a:rPr>
              <a:t/>
            </a:r>
            <a:br>
              <a:rPr lang="en-US" altLang="en-US" sz="3600" b="1" dirty="0" smtClean="0">
                <a:effectLst/>
                <a:ea typeface="ＭＳ Ｐゴシック" pitchFamily="34" charset="-128"/>
              </a:rPr>
            </a:br>
            <a:endParaRPr lang="en-US" altLang="en-US" sz="3600" b="1" dirty="0" smtClean="0">
              <a:effectLst/>
              <a:ea typeface="ＭＳ Ｐゴシック" pitchFamily="34" charset="-128"/>
            </a:endParaRPr>
          </a:p>
        </p:txBody>
      </p:sp>
      <p:sp>
        <p:nvSpPr>
          <p:cNvPr id="22532" name="Content Placeholder 6"/>
          <p:cNvSpPr txBox="1">
            <a:spLocks/>
          </p:cNvSpPr>
          <p:nvPr/>
        </p:nvSpPr>
        <p:spPr bwMode="auto">
          <a:xfrm>
            <a:off x="304800" y="1143000"/>
            <a:ext cx="6019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752600" indent="-3810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209800" indent="-3810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6670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31242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5814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4038600" indent="-3810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marL="0" indent="0" eaLnBrk="1" hangingPunct="1">
              <a:buClr>
                <a:srgbClr val="FFFFFF"/>
              </a:buClr>
              <a:buFont typeface="Wingdings" pitchFamily="2" charset="2"/>
              <a:buNone/>
              <a:defRPr/>
            </a:pPr>
            <a:endParaRPr lang="en-US" altLang="en-US" sz="2800" dirty="0" smtClean="0">
              <a:solidFill>
                <a:srgbClr val="FFFFFF"/>
              </a:solidFill>
              <a:latin typeface="Arial" pitchFamily="34" charset="0"/>
            </a:endParaRPr>
          </a:p>
          <a:p>
            <a:pPr marL="0" indent="0" eaLnBrk="1" hangingPunct="1"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altLang="en-US" sz="2800" dirty="0" smtClean="0">
                <a:solidFill>
                  <a:srgbClr val="FFFFFF"/>
                </a:solidFill>
                <a:latin typeface="Arial" pitchFamily="34" charset="0"/>
              </a:rPr>
              <a:t>Preventing or interrupting impulsive or destructive behaviors.</a:t>
            </a:r>
          </a:p>
          <a:p>
            <a:pPr marL="0" indent="0" eaLnBrk="1" hangingPunct="1"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Sensing 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that an anxiety attack is about to happen and taking action to avoid the attack or lessen its impact.</a:t>
            </a:r>
          </a:p>
          <a:p>
            <a:pPr eaLnBrk="1" hangingPunct="1">
              <a:buClr>
                <a:srgbClr val="FFFFFF"/>
              </a:buClr>
              <a:buFontTx/>
              <a:buNone/>
              <a:defRPr/>
            </a:pPr>
            <a:endParaRPr lang="en-US" altLang="en-US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84500"/>
            <a:ext cx="2895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85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defTabSz="914400"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Everyday 10,000 people in the US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are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hlinkClick r:id="rId3"/>
              </a:rPr>
              <a:t>turning 65 years old</a:t>
            </a:r>
            <a:endParaRPr lang="en-US" dirty="0"/>
          </a:p>
        </p:txBody>
      </p:sp>
      <p:sp>
        <p:nvSpPr>
          <p:cNvPr id="29699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/>
            <a:endParaRPr lang="en-US" altLang="en-US" i="1"/>
          </a:p>
          <a:p>
            <a:pPr defTabSz="914400"/>
            <a:endParaRPr lang="en-US" altLang="en-US" i="1"/>
          </a:p>
          <a:p>
            <a:pPr defTabSz="914400"/>
            <a:endParaRPr lang="en-US" altLang="en-US" i="1"/>
          </a:p>
          <a:p>
            <a:pPr defTabSz="914400"/>
            <a:endParaRPr lang="en-US" altLang="en-US" i="1"/>
          </a:p>
          <a:p>
            <a:pPr defTabSz="914400"/>
            <a:endParaRPr lang="en-US" altLang="en-US" i="1"/>
          </a:p>
          <a:p>
            <a:pPr defTabSz="914400"/>
            <a:endParaRPr lang="en-US" altLang="en-US" i="1"/>
          </a:p>
          <a:p>
            <a:pPr defTabSz="914400"/>
            <a:endParaRPr lang="en-US" altLang="en-US" i="1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765300"/>
            <a:ext cx="73914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Shape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20394"/>
      </p:ext>
    </p:extLst>
  </p:cSld>
  <p:clrMapOvr>
    <a:masterClrMapping/>
  </p:clrMapOvr>
  <p:transition advTm="6227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8534400" cy="4343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alt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The crime deterrent effects of animal's presence </a:t>
            </a:r>
          </a:p>
          <a:p>
            <a:pPr>
              <a:buFont typeface="Arial" pitchFamily="34" charset="0"/>
              <a:buChar char="•"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The provision of 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emotional support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well-being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comfort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companionship</a:t>
            </a:r>
          </a:p>
          <a:p>
            <a:pPr>
              <a:buFont typeface="Arial" pitchFamily="34" charset="0"/>
              <a:buChar char="•"/>
            </a:pPr>
            <a:endParaRPr lang="en-US" altLang="en-US" dirty="0" smtClean="0"/>
          </a:p>
          <a:p>
            <a:pPr>
              <a:buFont typeface="Arial" pitchFamily="34" charset="0"/>
              <a:buChar char="•"/>
            </a:pPr>
            <a:endParaRPr lang="en-US" altLang="en-US" dirty="0" smtClean="0"/>
          </a:p>
        </p:txBody>
      </p:sp>
      <p:sp>
        <p:nvSpPr>
          <p:cNvPr id="6963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altLang="en-US" b="1" u="sng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Not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 considered work or tasks</a:t>
            </a:r>
          </a:p>
        </p:txBody>
      </p:sp>
      <p:pic>
        <p:nvPicPr>
          <p:cNvPr id="5" name="Picture 4" descr="ServiceC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28575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V="1">
            <a:off x="5410200" y="3733800"/>
            <a:ext cx="2819400" cy="2108200"/>
          </a:xfrm>
          <a:prstGeom prst="line">
            <a:avLst/>
          </a:prstGeom>
          <a:noFill/>
          <a:ln w="8255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410200" y="3733800"/>
            <a:ext cx="2857500" cy="2108200"/>
          </a:xfrm>
          <a:prstGeom prst="line">
            <a:avLst/>
          </a:prstGeom>
          <a:noFill/>
          <a:ln w="8255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863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0632"/>
            <a:ext cx="6858000" cy="84236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n Organization May Ask</a:t>
            </a:r>
          </a:p>
        </p:txBody>
      </p:sp>
      <p:sp>
        <p:nvSpPr>
          <p:cNvPr id="47108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8686800" cy="43434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en-US" altLang="en-US" sz="3600" dirty="0" smtClean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  <a:p>
            <a:pPr marL="742950" indent="-742950" eaLnBrk="1" hangingPunct="1">
              <a:buFont typeface="+mj-lt"/>
              <a:buAutoNum type="arabicPeriod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Is the dog a service animal required because of a disability?</a:t>
            </a:r>
          </a:p>
          <a:p>
            <a:pPr marL="0" indent="0" eaLnBrk="1" hangingPunct="1">
              <a:buNone/>
            </a:pPr>
            <a:endParaRPr lang="en-US" altLang="en-US" dirty="0" smtClean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  <a:p>
            <a:pPr marL="742950" indent="-742950" eaLnBrk="1" hangingPunct="1">
              <a:buAutoNum type="arabicPeriod" startAt="2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What work or task has the animal been trained to provide?</a:t>
            </a:r>
          </a:p>
          <a:p>
            <a:pPr marL="0" indent="0" eaLnBrk="1" hangingPunct="1">
              <a:buNone/>
            </a:pPr>
            <a:endParaRPr lang="en-US" altLang="en-US" sz="3600" dirty="0" smtClean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 dirty="0" smtClean="0"/>
          </a:p>
          <a:p>
            <a:pPr eaLnBrk="1" hangingPunct="1">
              <a:buFont typeface="Arial" pitchFamily="34" charset="0"/>
              <a:buChar char="•"/>
            </a:pPr>
            <a:endParaRPr lang="en-US" alt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2340769" cy="23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24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731838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Scenario + Discussion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Ms. R is attending a function at your facility.</a:t>
            </a:r>
          </a:p>
          <a:p>
            <a:endParaRPr lang="en-US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She has a service dog because of a disability.</a:t>
            </a:r>
          </a:p>
          <a:p>
            <a:endParaRPr lang="en-US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The service dog starts to growl when someone passes by.</a:t>
            </a:r>
          </a:p>
          <a:p>
            <a:endParaRPr lang="en-US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Do you have to allow this?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2971800" cy="22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509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Service Animals</a:t>
            </a:r>
          </a:p>
        </p:txBody>
      </p:sp>
      <p:pic>
        <p:nvPicPr>
          <p:cNvPr id="71683" name="Content Placeholder 3" descr="storeentrywomanserviceanimal.g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16162" r="22588" b="25859"/>
          <a:stretch>
            <a:fillRect/>
          </a:stretch>
        </p:blipFill>
        <p:spPr>
          <a:xfrm>
            <a:off x="4648200" y="2971800"/>
            <a:ext cx="3938588" cy="3079750"/>
          </a:xfrm>
        </p:spPr>
      </p:pic>
      <p:pic>
        <p:nvPicPr>
          <p:cNvPr id="71684" name="Picture 4" descr="Guide%20Dog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6" y="2362200"/>
            <a:ext cx="32004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533400" y="12192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BBB59">
                    <a:lumMod val="50000"/>
                  </a:srgbClr>
                </a:solidFill>
                <a:latin typeface="Calibri"/>
                <a:cs typeface="Arial" pitchFamily="34" charset="0"/>
              </a:rPr>
              <a:t>Must be under control of owner at all times (on leash except in narrow circumstances)</a:t>
            </a:r>
          </a:p>
        </p:txBody>
      </p:sp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088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8474075" y="6630988"/>
            <a:ext cx="5334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endParaRPr lang="en-US" altLang="en-US" sz="800" dirty="0">
              <a:latin typeface="Times New Roman" pitchFamily="18" charset="0"/>
            </a:endParaRPr>
          </a:p>
        </p:txBody>
      </p:sp>
      <p:pic>
        <p:nvPicPr>
          <p:cNvPr id="46084" name="Picture 4" descr="ConfettiestoreV08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29387"/>
            <a:ext cx="2837124" cy="426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Content Placeholder 9" descr="story_pic_1382313f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8" r="-11658"/>
          <a:stretch>
            <a:fillRect/>
          </a:stretch>
        </p:blipFill>
        <p:spPr>
          <a:xfrm>
            <a:off x="4422954" y="1828800"/>
            <a:ext cx="3950315" cy="4267201"/>
          </a:xfrm>
        </p:spPr>
      </p:pic>
      <p:sp>
        <p:nvSpPr>
          <p:cNvPr id="2" name="Rectangle 1"/>
          <p:cNvSpPr/>
          <p:nvPr/>
        </p:nvSpPr>
        <p:spPr>
          <a:xfrm>
            <a:off x="295275" y="74474"/>
            <a:ext cx="8178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Reasonable Modification of Policies, Practices and Procedures</a:t>
            </a:r>
            <a:b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r>
              <a:rPr lang="en-US" altLang="en-US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Miniature Horses</a:t>
            </a:r>
            <a:endParaRPr lang="en-US" sz="4400" dirty="0">
              <a:latin typeface="+mj-lt"/>
            </a:endParaRPr>
          </a:p>
        </p:txBody>
      </p:sp>
      <p:pic>
        <p:nvPicPr>
          <p:cNvPr id="8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106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343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endParaRPr lang="en-US" alt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731838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Scenario + Discussion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76" y="2743200"/>
            <a:ext cx="2510970" cy="196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428214"/>
            <a:ext cx="830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A library has a “No food or Drink” policy</a:t>
            </a:r>
          </a:p>
          <a:p>
            <a:pPr>
              <a:buFont typeface="Wingdings" pitchFamily="2" charset="2"/>
              <a:buNone/>
            </a:pPr>
            <a:endParaRPr lang="en-US" alt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Mr</a:t>
            </a:r>
            <a:r>
              <a:rPr lang="en-US" altLang="en-US" sz="3200" dirty="0">
                <a:solidFill>
                  <a:schemeClr val="accent3">
                    <a:lumMod val="50000"/>
                  </a:schemeClr>
                </a:solidFill>
              </a:rPr>
              <a:t>. G takes medication because of his disability and needs to drink a few times an hour. </a:t>
            </a:r>
            <a:endParaRPr lang="en-US" alt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What </a:t>
            </a:r>
            <a:r>
              <a:rPr lang="en-US" altLang="en-US" sz="3200" dirty="0">
                <a:solidFill>
                  <a:schemeClr val="accent3">
                    <a:lumMod val="50000"/>
                  </a:schemeClr>
                </a:solidFill>
              </a:rPr>
              <a:t>is the </a:t>
            </a:r>
            <a:r>
              <a:rPr lang="en-US" altLang="en-US" sz="3200" dirty="0" smtClean="0">
                <a:solidFill>
                  <a:schemeClr val="accent3">
                    <a:lumMod val="50000"/>
                  </a:schemeClr>
                </a:solidFill>
              </a:rPr>
              <a:t>library’s </a:t>
            </a:r>
            <a:r>
              <a:rPr lang="en-US" altLang="en-US" sz="3200" dirty="0">
                <a:solidFill>
                  <a:schemeClr val="accent3">
                    <a:lumMod val="50000"/>
                  </a:schemeClr>
                </a:solidFill>
              </a:rPr>
              <a:t>obligation in this circumstance?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67015"/>
            <a:ext cx="2209800" cy="170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305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ＭＳ Ｐゴシック" pitchFamily="-1" charset="-128"/>
              </a:rPr>
              <a:t>Scenario + Discussion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34400" cy="5181600"/>
          </a:xfrm>
        </p:spPr>
        <p:txBody>
          <a:bodyPr/>
          <a:lstStyle/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Mr. F sends an email to you stating that he will be attending an event that your organization is holding in two weeks. </a:t>
            </a: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He has multiple chemical sensitivity and must be in a building that has used only unscented cleaning products in the past week and where no one is wearing perfume, cologne and other scents. </a:t>
            </a: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indent="-301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What is your organization’s obligation?</a:t>
            </a: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167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Customer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7244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Lessons for staff:</a:t>
            </a:r>
          </a:p>
          <a:p>
            <a:pPr lvl="1">
              <a:buFontTx/>
              <a:buNone/>
            </a:pPr>
            <a:endParaRPr lang="en-US" altLang="en-US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2"/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Initial </a:t>
            </a:r>
            <a:r>
              <a:rPr lang="en-US" altLang="en-US" sz="2800" smtClean="0">
                <a:solidFill>
                  <a:schemeClr val="accent3">
                    <a:lumMod val="50000"/>
                  </a:schemeClr>
                </a:solidFill>
              </a:rPr>
              <a:t>response: Never </a:t>
            </a: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say “no” </a:t>
            </a:r>
          </a:p>
          <a:p>
            <a:pPr lvl="2"/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Say “yes” OR let person know you’ll get back to them</a:t>
            </a:r>
          </a:p>
          <a:p>
            <a:pPr lvl="2"/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Know whom to discuss the request with</a:t>
            </a:r>
          </a:p>
          <a:p>
            <a:pPr lvl="2"/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Be flexible</a:t>
            </a:r>
          </a:p>
          <a:p>
            <a:pPr lvl="2"/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Determine if request is an ADA obligation or if it’s a customer service issue</a:t>
            </a:r>
          </a:p>
          <a:p>
            <a:pPr lvl="2"/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Be timely in your communication</a:t>
            </a:r>
          </a:p>
          <a:p>
            <a:endParaRPr lang="en-US" altLang="en-US" dirty="0" smtClean="0"/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159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ea typeface="+mj-ea"/>
              </a:rPr>
              <a:t>Web Accessibility </a:t>
            </a:r>
          </a:p>
        </p:txBody>
      </p:sp>
      <p:pic>
        <p:nvPicPr>
          <p:cNvPr id="90115" name="Picture 3" descr="home page of local government websi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828800"/>
            <a:ext cx="3581400" cy="2343150"/>
          </a:xfrm>
        </p:spPr>
      </p:pic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250825" y="1371600"/>
            <a:ext cx="76739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8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r>
              <a:rPr lang="en-US" altLang="en-US" dirty="0" smtClean="0">
                <a:solidFill>
                  <a:srgbClr val="4F6228"/>
                </a:solidFill>
              </a:rPr>
              <a:t>Follow WCAG 2.0 guidelines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en-US" altLang="en-US" i="1" dirty="0" smtClean="0">
                <a:solidFill>
                  <a:srgbClr val="4F6228"/>
                </a:solidFill>
                <a:hlinkClick r:id="rId4"/>
              </a:rPr>
              <a:t>www.w3.org/WAI/intro/wcag</a:t>
            </a:r>
            <a:endParaRPr lang="en-US" altLang="en-US" i="1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endParaRPr lang="en-US" altLang="en-US" sz="1400" i="1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14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14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14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14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14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14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sz="2800" dirty="0" smtClean="0">
              <a:solidFill>
                <a:srgbClr val="4F622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</a:pPr>
            <a:endParaRPr lang="en-US" altLang="en-US" dirty="0" smtClean="0">
              <a:solidFill>
                <a:srgbClr val="4F6228"/>
              </a:solidFill>
            </a:endParaRPr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440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4F6228"/>
                </a:solidFill>
              </a:rPr>
              <a:t>End of General Nondiscrimination and Reasonable Modifications</a:t>
            </a:r>
          </a:p>
          <a:p>
            <a:pPr marL="0" indent="0">
              <a:buNone/>
            </a:pPr>
            <a:endParaRPr lang="en-US" b="1" dirty="0">
              <a:solidFill>
                <a:srgbClr val="4F6228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4F6228"/>
                </a:solidFill>
              </a:rPr>
              <a:t>Facility Access Next</a:t>
            </a:r>
            <a:endParaRPr lang="en-US" b="1" dirty="0">
              <a:solidFill>
                <a:srgbClr val="4F622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1DE9-F2BF-4DD3-8A6A-9E9C6E28B035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523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90512"/>
            <a:ext cx="8991600" cy="1081088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Most common reasons for functional limitation of adults </a:t>
            </a:r>
            <a:r>
              <a:rPr lang="en-US" altLang="en-US" sz="3200" b="1" u="sng" dirty="0" smtClean="0">
                <a:solidFill>
                  <a:schemeClr val="accent3">
                    <a:lumMod val="50000"/>
                  </a:schemeClr>
                </a:solidFill>
              </a:rPr>
              <a:t>in the US</a:t>
            </a:r>
            <a:r>
              <a:rPr lang="en-US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...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32800" cy="456406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Wingdings" pitchFamily="2" charset="2"/>
              <a:buChar char="ü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Arthritis 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Wingdings" pitchFamily="2" charset="2"/>
              <a:buChar char="ü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Back problems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Wingdings" pitchFamily="2" charset="2"/>
              <a:buChar char="ü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Heart disease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Wingdings" pitchFamily="2" charset="2"/>
              <a:buChar char="ü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Respiratory disease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Wingdings" pitchFamily="2" charset="2"/>
              <a:buChar char="ü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Diabetes &amp; related conditions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Wingdings" pitchFamily="2" charset="2"/>
              <a:buChar char="ü"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</a:rPr>
              <a:t>Hard of hearing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66CCCC"/>
              </a:buClr>
              <a:buFont typeface="Arial" pitchFamily="34" charset="0"/>
              <a:buNone/>
            </a:pP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altLang="en-US" sz="2800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altLang="en-US" sz="2800" i="1" dirty="0" smtClean="0"/>
              <a:t>25 M Americans report difficulty walking, yet only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5000"/>
              </a:spcBef>
              <a:spcAft>
                <a:spcPct val="40000"/>
              </a:spcAft>
              <a:buClr>
                <a:srgbClr val="00FFFF"/>
              </a:buClr>
              <a:buFont typeface="Wingdings" pitchFamily="2" charset="2"/>
              <a:buNone/>
            </a:pPr>
            <a:r>
              <a:rPr lang="en-US" altLang="en-US" sz="2800" i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altLang="en-US" sz="2800" dirty="0" smtClean="0">
                <a:solidFill>
                  <a:schemeClr val="accent3">
                    <a:lumMod val="50000"/>
                  </a:schemeClr>
                </a:solidFill>
              </a:rPr>
              <a:t>3.4 M Americans use wheelchairs or scooters, projected to grow to 4.3 in 2030</a:t>
            </a:r>
            <a:endParaRPr lang="en-US" altLang="en-US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059148"/>
      </p:ext>
    </p:extLst>
  </p:cSld>
  <p:clrMapOvr>
    <a:masterClrMapping/>
  </p:clrMapOvr>
  <p:transition spd="med" advTm="53056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ＭＳ Ｐゴシック" pitchFamily="-1" charset="-128"/>
              </a:rPr>
              <a:t>Facilities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1" charset="-128"/>
              </a:rPr>
              <a:t> Built Before the ADA</a:t>
            </a: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8777288" y="6613525"/>
            <a:ext cx="3540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800">
              <a:latin typeface="Times New Roman" pitchFamily="18" charset="0"/>
            </a:endParaRPr>
          </a:p>
        </p:txBody>
      </p:sp>
      <p:sp>
        <p:nvSpPr>
          <p:cNvPr id="87046" name="Rectangle 2"/>
          <p:cNvSpPr txBox="1">
            <a:spLocks noChangeArrowheads="1"/>
          </p:cNvSpPr>
          <p:nvPr/>
        </p:nvSpPr>
        <p:spPr bwMode="auto">
          <a:xfrm>
            <a:off x="457200" y="5410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en-US" altLang="en-US" sz="3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en-US" altLang="en-US" sz="3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How much accessibility is required in these older buildings?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55" y="1066800"/>
            <a:ext cx="6047232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7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7725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Minimum Accessibility for Older Buildings 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04800" y="1524000"/>
            <a:ext cx="8305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Accessible route to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an accessible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entrance from each site arrival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point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en-US" sz="1000" dirty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Accessible parking (if parking provided)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en-US" sz="1000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At least one accessible entrance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en-US" sz="1000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Accessible route inside the building to goods and services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en-US" sz="1000" dirty="0" smtClean="0">
              <a:solidFill>
                <a:schemeClr val="accent3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Accessible toilet room(s) (if provided)</a:t>
            </a:r>
            <a:endParaRPr lang="en-US" sz="1400" dirty="0" smtClean="0">
              <a:solidFill>
                <a:schemeClr val="accent3">
                  <a:lumMod val="50000"/>
                </a:schemeClr>
              </a:solidFill>
              <a:latin typeface="+mj-lt"/>
              <a:ea typeface="Times New Roman" pitchFamily="18" charset="0"/>
              <a:cs typeface="Arial" charset="0"/>
            </a:endParaRPr>
          </a:p>
        </p:txBody>
      </p:sp>
      <p:pic>
        <p:nvPicPr>
          <p:cNvPr id="4" name="Picture 9" descr="new ada door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8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Accessible Route from 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Site Arrival Points</a:t>
            </a:r>
          </a:p>
        </p:txBody>
      </p:sp>
      <p:pic>
        <p:nvPicPr>
          <p:cNvPr id="73731" name="Content Placeholder 3" descr="accessible route polling place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1" y="1600200"/>
            <a:ext cx="8077200" cy="4757275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5638800" y="1600200"/>
            <a:ext cx="2895600" cy="2590800"/>
          </a:xfrm>
          <a:prstGeom prst="straightConnector1">
            <a:avLst/>
          </a:prstGeom>
          <a:ln w="41275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H="1">
            <a:off x="5448300" y="1714500"/>
            <a:ext cx="1752600" cy="1371600"/>
          </a:xfrm>
          <a:prstGeom prst="straightConnector1">
            <a:avLst/>
          </a:prstGeom>
          <a:ln w="41275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4305300" y="2933700"/>
            <a:ext cx="4343400" cy="1676400"/>
          </a:xfrm>
          <a:prstGeom prst="straightConnector1">
            <a:avLst/>
          </a:prstGeom>
          <a:ln w="41275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276600" y="2590800"/>
            <a:ext cx="3276600" cy="1447800"/>
          </a:xfrm>
          <a:prstGeom prst="straightConnector1">
            <a:avLst/>
          </a:prstGeom>
          <a:ln w="41275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9" descr="new ada door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09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Accessible Route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4343400"/>
            <a:ext cx="4953000" cy="1828800"/>
          </a:xfrm>
        </p:spPr>
        <p:txBody>
          <a:bodyPr/>
          <a:lstStyle/>
          <a:p>
            <a:pPr marL="114300" indent="0"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Stable</a:t>
            </a:r>
          </a:p>
          <a:p>
            <a:pPr marL="114300" indent="0"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Firm </a:t>
            </a:r>
          </a:p>
          <a:p>
            <a:pPr marL="114300" indent="0"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Slip resistant</a:t>
            </a:r>
          </a:p>
          <a:p>
            <a:pPr marL="114300" indent="0"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36” min width</a:t>
            </a:r>
          </a:p>
        </p:txBody>
      </p:sp>
      <p:pic>
        <p:nvPicPr>
          <p:cNvPr id="109572" name="Picture 6" descr="woman cane outside walk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3434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7" descr="This is a photo showing people with and without disabilities on an accessible trail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7600" y="3124200"/>
            <a:ext cx="3927475" cy="2952750"/>
          </a:xfrm>
          <a:noFill/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355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Accessible Entrance</a:t>
            </a:r>
            <a:b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Historic Building, Stairs &amp; Ramp</a:t>
            </a: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838200" y="1828800"/>
            <a:ext cx="335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1684" name="Picture 8" descr="barker center 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89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85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-84" charset="-128"/>
                <a:cs typeface="ＭＳ Ｐゴシック" pitchFamily="-84" charset="-128"/>
              </a:rPr>
              <a:t>If not all entrances are accessible…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534400" cy="4876800"/>
          </a:xfrm>
        </p:spPr>
        <p:txBody>
          <a:bodyPr/>
          <a:lstStyle/>
          <a:p>
            <a:pPr eaLnBrk="1" hangingPunct="1">
              <a:buClr>
                <a:srgbClr val="CC6600"/>
              </a:buClr>
              <a:buFont typeface="Wingdings" pitchFamily="-84" charset="2"/>
              <a:buNone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Signs at inaccessible entrances</a:t>
            </a:r>
          </a:p>
        </p:txBody>
      </p:sp>
      <p:pic>
        <p:nvPicPr>
          <p:cNvPr id="72708" name="Picture 5" descr="route s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655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3" descr="21 accessible entrance sign f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371600"/>
            <a:ext cx="22415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421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838200" y="297359"/>
            <a:ext cx="74110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Service Counters</a:t>
            </a:r>
            <a:endParaRPr lang="en-US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Picture 9" descr="IMG_1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6224" y="2743200"/>
            <a:ext cx="4191000" cy="3130315"/>
          </a:xfrm>
          <a:prstGeom prst="rect">
            <a:avLst/>
          </a:prstGeom>
        </p:spPr>
      </p:pic>
      <p:pic>
        <p:nvPicPr>
          <p:cNvPr id="11" name="Picture 9" descr="servicedesk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152520"/>
            <a:ext cx="2909887" cy="25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07140" y="1094014"/>
            <a:ext cx="822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 i="0" kern="1200" baseline="0">
                <a:solidFill>
                  <a:srgbClr val="002060"/>
                </a:solidFill>
                <a:latin typeface="+mj-lt"/>
                <a:ea typeface="MS PGothic" pitchFamily="34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MS PGothic" pitchFamily="34" charset="-128"/>
                <a:cs typeface="ＭＳ Ｐゴシック" pitchFamily="-107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36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en-US" sz="36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en-US" sz="32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Counter section lowered for people who use wheelchairs and people who are short</a:t>
            </a:r>
            <a:endParaRPr lang="en-US" sz="3200" b="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695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95275" y="304800"/>
            <a:ext cx="86868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Service Counter</a:t>
            </a:r>
            <a:endParaRPr lang="en-US" altLang="en-US" sz="3600" b="1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8" y="1387181"/>
            <a:ext cx="3059957" cy="409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3494502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Temporary Solution: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Have a clipboard available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9" descr="new ada door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658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/>
                <a:ea typeface="ＭＳ Ｐゴシック" pitchFamily="34" charset="-128"/>
              </a:rPr>
              <a:t>Facility Access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72500" cy="1524000"/>
          </a:xfrm>
        </p:spPr>
        <p:txBody>
          <a:bodyPr/>
          <a:lstStyle/>
          <a:p>
            <a:pPr indent="-30163" eaLnBrk="1" hangingPunct="1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A library service: Computers for public use.</a:t>
            </a:r>
            <a:r>
              <a:rPr lang="en-US" altLang="en-US" dirty="0" smtClean="0">
                <a:ea typeface="ＭＳ Ｐゴシック" pitchFamily="34" charset="-128"/>
              </a:rPr>
              <a:t> </a:t>
            </a:r>
          </a:p>
          <a:p>
            <a:pPr indent="-30163" eaLnBrk="1" hangingPunct="1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411480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22663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0" y="2133600"/>
            <a:ext cx="358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5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Problem for people who use wheelchairs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791200" y="3011488"/>
            <a:ext cx="1066800" cy="2093912"/>
          </a:xfrm>
          <a:prstGeom prst="straightConnector1">
            <a:avLst/>
          </a:prstGeom>
          <a:noFill/>
          <a:ln w="41275" cap="rnd" algn="ctr">
            <a:solidFill>
              <a:srgbClr val="C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9"/>
          <p:cNvSpPr>
            <a:spLocks/>
          </p:cNvSpPr>
          <p:nvPr/>
        </p:nvSpPr>
        <p:spPr bwMode="auto">
          <a:xfrm>
            <a:off x="6142038" y="4724400"/>
            <a:ext cx="1935162" cy="1355725"/>
          </a:xfrm>
          <a:custGeom>
            <a:avLst/>
            <a:gdLst>
              <a:gd name="T0" fmla="*/ 746514 w 1935480"/>
              <a:gd name="T1" fmla="*/ 0 h 1356360"/>
              <a:gd name="T2" fmla="*/ 76174 w 1935480"/>
              <a:gd name="T3" fmla="*/ 15226 h 1356360"/>
              <a:gd name="T4" fmla="*/ 45704 w 1935480"/>
              <a:gd name="T5" fmla="*/ 60902 h 1356360"/>
              <a:gd name="T6" fmla="*/ 15234 w 1935480"/>
              <a:gd name="T7" fmla="*/ 152258 h 1356360"/>
              <a:gd name="T8" fmla="*/ 0 w 1935480"/>
              <a:gd name="T9" fmla="*/ 197934 h 1356360"/>
              <a:gd name="T10" fmla="*/ 15234 w 1935480"/>
              <a:gd name="T11" fmla="*/ 624255 h 1356360"/>
              <a:gd name="T12" fmla="*/ 30470 w 1935480"/>
              <a:gd name="T13" fmla="*/ 669932 h 1356360"/>
              <a:gd name="T14" fmla="*/ 45704 w 1935480"/>
              <a:gd name="T15" fmla="*/ 761286 h 1356360"/>
              <a:gd name="T16" fmla="*/ 76174 w 1935480"/>
              <a:gd name="T17" fmla="*/ 852641 h 1356360"/>
              <a:gd name="T18" fmla="*/ 106644 w 1935480"/>
              <a:gd name="T19" fmla="*/ 1020124 h 1356360"/>
              <a:gd name="T20" fmla="*/ 167584 w 1935480"/>
              <a:gd name="T21" fmla="*/ 1111478 h 1356360"/>
              <a:gd name="T22" fmla="*/ 243760 w 1935480"/>
              <a:gd name="T23" fmla="*/ 1218058 h 1356360"/>
              <a:gd name="T24" fmla="*/ 411344 w 1935480"/>
              <a:gd name="T25" fmla="*/ 1263736 h 1356360"/>
              <a:gd name="T26" fmla="*/ 457050 w 1935480"/>
              <a:gd name="T27" fmla="*/ 1278962 h 1356360"/>
              <a:gd name="T28" fmla="*/ 624634 w 1935480"/>
              <a:gd name="T29" fmla="*/ 1294188 h 1356360"/>
              <a:gd name="T30" fmla="*/ 700810 w 1935480"/>
              <a:gd name="T31" fmla="*/ 1324639 h 1356360"/>
              <a:gd name="T32" fmla="*/ 792220 w 1935480"/>
              <a:gd name="T33" fmla="*/ 1355090 h 1356360"/>
              <a:gd name="T34" fmla="*/ 929334 w 1935480"/>
              <a:gd name="T35" fmla="*/ 1339864 h 1356360"/>
              <a:gd name="T36" fmla="*/ 990274 w 1935480"/>
              <a:gd name="T37" fmla="*/ 1324639 h 1356360"/>
              <a:gd name="T38" fmla="*/ 1279740 w 1935480"/>
              <a:gd name="T39" fmla="*/ 1309413 h 1356360"/>
              <a:gd name="T40" fmla="*/ 1386384 w 1935480"/>
              <a:gd name="T41" fmla="*/ 1294188 h 1356360"/>
              <a:gd name="T42" fmla="*/ 1538734 w 1935480"/>
              <a:gd name="T43" fmla="*/ 1278962 h 1356360"/>
              <a:gd name="T44" fmla="*/ 1584440 w 1935480"/>
              <a:gd name="T45" fmla="*/ 1248510 h 1356360"/>
              <a:gd name="T46" fmla="*/ 1752024 w 1935480"/>
              <a:gd name="T47" fmla="*/ 1218058 h 1356360"/>
              <a:gd name="T48" fmla="*/ 1797730 w 1935480"/>
              <a:gd name="T49" fmla="*/ 1187607 h 1356360"/>
              <a:gd name="T50" fmla="*/ 1873904 w 1935480"/>
              <a:gd name="T51" fmla="*/ 1096253 h 1356360"/>
              <a:gd name="T52" fmla="*/ 1919610 w 1935480"/>
              <a:gd name="T53" fmla="*/ 943996 h 1356360"/>
              <a:gd name="T54" fmla="*/ 1934844 w 1935480"/>
              <a:gd name="T55" fmla="*/ 898318 h 1356360"/>
              <a:gd name="T56" fmla="*/ 1919610 w 1935480"/>
              <a:gd name="T57" fmla="*/ 837416 h 1356360"/>
              <a:gd name="T58" fmla="*/ 1904374 w 1935480"/>
              <a:gd name="T59" fmla="*/ 761286 h 1356360"/>
              <a:gd name="T60" fmla="*/ 1873904 w 1935480"/>
              <a:gd name="T61" fmla="*/ 669932 h 1356360"/>
              <a:gd name="T62" fmla="*/ 1858670 w 1935480"/>
              <a:gd name="T63" fmla="*/ 624255 h 1356360"/>
              <a:gd name="T64" fmla="*/ 1797730 w 1935480"/>
              <a:gd name="T65" fmla="*/ 532900 h 1356360"/>
              <a:gd name="T66" fmla="*/ 1736790 w 1935480"/>
              <a:gd name="T67" fmla="*/ 441546 h 1356360"/>
              <a:gd name="T68" fmla="*/ 1691084 w 1935480"/>
              <a:gd name="T69" fmla="*/ 334966 h 1356360"/>
              <a:gd name="T70" fmla="*/ 1599674 w 1935480"/>
              <a:gd name="T71" fmla="*/ 274064 h 1356360"/>
              <a:gd name="T72" fmla="*/ 1553970 w 1935480"/>
              <a:gd name="T73" fmla="*/ 228386 h 1356360"/>
              <a:gd name="T74" fmla="*/ 1462560 w 1935480"/>
              <a:gd name="T75" fmla="*/ 197934 h 1356360"/>
              <a:gd name="T76" fmla="*/ 1416854 w 1935480"/>
              <a:gd name="T77" fmla="*/ 182708 h 1356360"/>
              <a:gd name="T78" fmla="*/ 1310210 w 1935480"/>
              <a:gd name="T79" fmla="*/ 137032 h 1356360"/>
              <a:gd name="T80" fmla="*/ 1218800 w 1935480"/>
              <a:gd name="T81" fmla="*/ 60902 h 1356360"/>
              <a:gd name="T82" fmla="*/ 1051214 w 1935480"/>
              <a:gd name="T83" fmla="*/ 45678 h 1356360"/>
              <a:gd name="T84" fmla="*/ 929334 w 1935480"/>
              <a:gd name="T85" fmla="*/ 30452 h 13563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935480" h="1356360">
                <a:moveTo>
                  <a:pt x="746760" y="0"/>
                </a:moveTo>
                <a:cubicBezTo>
                  <a:pt x="523240" y="5080"/>
                  <a:pt x="298937" y="-4128"/>
                  <a:pt x="76200" y="15240"/>
                </a:cubicBezTo>
                <a:cubicBezTo>
                  <a:pt x="57953" y="16827"/>
                  <a:pt x="53159" y="44222"/>
                  <a:pt x="45720" y="60960"/>
                </a:cubicBezTo>
                <a:cubicBezTo>
                  <a:pt x="32671" y="90320"/>
                  <a:pt x="25400" y="121920"/>
                  <a:pt x="15240" y="152400"/>
                </a:cubicBezTo>
                <a:lnTo>
                  <a:pt x="0" y="198120"/>
                </a:lnTo>
                <a:cubicBezTo>
                  <a:pt x="5080" y="340360"/>
                  <a:pt x="6076" y="482805"/>
                  <a:pt x="15240" y="624840"/>
                </a:cubicBezTo>
                <a:cubicBezTo>
                  <a:pt x="16274" y="640871"/>
                  <a:pt x="26995" y="654878"/>
                  <a:pt x="30480" y="670560"/>
                </a:cubicBezTo>
                <a:cubicBezTo>
                  <a:pt x="37183" y="700725"/>
                  <a:pt x="38226" y="732022"/>
                  <a:pt x="45720" y="762000"/>
                </a:cubicBezTo>
                <a:cubicBezTo>
                  <a:pt x="53512" y="793169"/>
                  <a:pt x="70918" y="821748"/>
                  <a:pt x="76200" y="853440"/>
                </a:cubicBezTo>
                <a:cubicBezTo>
                  <a:pt x="76976" y="858094"/>
                  <a:pt x="101075" y="1008748"/>
                  <a:pt x="106680" y="1021080"/>
                </a:cubicBezTo>
                <a:cubicBezTo>
                  <a:pt x="121839" y="1054429"/>
                  <a:pt x="147320" y="1082040"/>
                  <a:pt x="167640" y="1112520"/>
                </a:cubicBezTo>
                <a:cubicBezTo>
                  <a:pt x="248920" y="1234440"/>
                  <a:pt x="144780" y="1186180"/>
                  <a:pt x="243840" y="1219200"/>
                </a:cubicBezTo>
                <a:cubicBezTo>
                  <a:pt x="330980" y="1277293"/>
                  <a:pt x="254968" y="1236463"/>
                  <a:pt x="411480" y="1264920"/>
                </a:cubicBezTo>
                <a:cubicBezTo>
                  <a:pt x="427285" y="1267794"/>
                  <a:pt x="441297" y="1277888"/>
                  <a:pt x="457200" y="1280160"/>
                </a:cubicBezTo>
                <a:cubicBezTo>
                  <a:pt x="512746" y="1288095"/>
                  <a:pt x="568960" y="1290320"/>
                  <a:pt x="624840" y="1295400"/>
                </a:cubicBezTo>
                <a:cubicBezTo>
                  <a:pt x="650240" y="1305560"/>
                  <a:pt x="675330" y="1316531"/>
                  <a:pt x="701040" y="1325880"/>
                </a:cubicBezTo>
                <a:cubicBezTo>
                  <a:pt x="731234" y="1336860"/>
                  <a:pt x="792480" y="1356360"/>
                  <a:pt x="792480" y="1356360"/>
                </a:cubicBezTo>
                <a:cubicBezTo>
                  <a:pt x="838200" y="1351280"/>
                  <a:pt x="884174" y="1348115"/>
                  <a:pt x="929640" y="1341120"/>
                </a:cubicBezTo>
                <a:cubicBezTo>
                  <a:pt x="950342" y="1337935"/>
                  <a:pt x="969733" y="1327694"/>
                  <a:pt x="990600" y="1325880"/>
                </a:cubicBezTo>
                <a:cubicBezTo>
                  <a:pt x="1086890" y="1317507"/>
                  <a:pt x="1183640" y="1315720"/>
                  <a:pt x="1280160" y="1310640"/>
                </a:cubicBezTo>
                <a:cubicBezTo>
                  <a:pt x="1315720" y="1305560"/>
                  <a:pt x="1351165" y="1299597"/>
                  <a:pt x="1386840" y="1295400"/>
                </a:cubicBezTo>
                <a:cubicBezTo>
                  <a:pt x="1437544" y="1289435"/>
                  <a:pt x="1489494" y="1291640"/>
                  <a:pt x="1539240" y="1280160"/>
                </a:cubicBezTo>
                <a:cubicBezTo>
                  <a:pt x="1557087" y="1276041"/>
                  <a:pt x="1568577" y="1257871"/>
                  <a:pt x="1584960" y="1249680"/>
                </a:cubicBezTo>
                <a:cubicBezTo>
                  <a:pt x="1631946" y="1226187"/>
                  <a:pt x="1710572" y="1224453"/>
                  <a:pt x="1752600" y="1219200"/>
                </a:cubicBezTo>
                <a:cubicBezTo>
                  <a:pt x="1767840" y="1209040"/>
                  <a:pt x="1784249" y="1200446"/>
                  <a:pt x="1798320" y="1188720"/>
                </a:cubicBezTo>
                <a:cubicBezTo>
                  <a:pt x="1823654" y="1167609"/>
                  <a:pt x="1860416" y="1129013"/>
                  <a:pt x="1874520" y="1097280"/>
                </a:cubicBezTo>
                <a:cubicBezTo>
                  <a:pt x="1903493" y="1032090"/>
                  <a:pt x="1902508" y="1006943"/>
                  <a:pt x="1920240" y="944880"/>
                </a:cubicBezTo>
                <a:cubicBezTo>
                  <a:pt x="1924653" y="929434"/>
                  <a:pt x="1930400" y="914400"/>
                  <a:pt x="1935480" y="899160"/>
                </a:cubicBezTo>
                <a:cubicBezTo>
                  <a:pt x="1930400" y="878840"/>
                  <a:pt x="1924784" y="858647"/>
                  <a:pt x="1920240" y="838200"/>
                </a:cubicBezTo>
                <a:cubicBezTo>
                  <a:pt x="1914621" y="812914"/>
                  <a:pt x="1911816" y="786990"/>
                  <a:pt x="1905000" y="762000"/>
                </a:cubicBezTo>
                <a:cubicBezTo>
                  <a:pt x="1896546" y="731003"/>
                  <a:pt x="1884680" y="701040"/>
                  <a:pt x="1874520" y="670560"/>
                </a:cubicBezTo>
                <a:cubicBezTo>
                  <a:pt x="1869440" y="655320"/>
                  <a:pt x="1868191" y="638206"/>
                  <a:pt x="1859280" y="624840"/>
                </a:cubicBezTo>
                <a:cubicBezTo>
                  <a:pt x="1838960" y="594360"/>
                  <a:pt x="1809904" y="568153"/>
                  <a:pt x="1798320" y="533400"/>
                </a:cubicBezTo>
                <a:cubicBezTo>
                  <a:pt x="1776264" y="467233"/>
                  <a:pt x="1794439" y="499039"/>
                  <a:pt x="1737360" y="441960"/>
                </a:cubicBezTo>
                <a:cubicBezTo>
                  <a:pt x="1728252" y="414636"/>
                  <a:pt x="1710472" y="354112"/>
                  <a:pt x="1691640" y="335280"/>
                </a:cubicBezTo>
                <a:cubicBezTo>
                  <a:pt x="1665737" y="309377"/>
                  <a:pt x="1629116" y="296810"/>
                  <a:pt x="1600200" y="274320"/>
                </a:cubicBezTo>
                <a:cubicBezTo>
                  <a:pt x="1583187" y="261088"/>
                  <a:pt x="1573320" y="239067"/>
                  <a:pt x="1554480" y="228600"/>
                </a:cubicBezTo>
                <a:cubicBezTo>
                  <a:pt x="1526394" y="212997"/>
                  <a:pt x="1493520" y="208280"/>
                  <a:pt x="1463040" y="198120"/>
                </a:cubicBezTo>
                <a:lnTo>
                  <a:pt x="1417320" y="182880"/>
                </a:lnTo>
                <a:cubicBezTo>
                  <a:pt x="1380009" y="170443"/>
                  <a:pt x="1343596" y="160700"/>
                  <a:pt x="1310640" y="137160"/>
                </a:cubicBezTo>
                <a:cubicBezTo>
                  <a:pt x="1286209" y="119709"/>
                  <a:pt x="1253754" y="68364"/>
                  <a:pt x="1219200" y="60960"/>
                </a:cubicBezTo>
                <a:cubicBezTo>
                  <a:pt x="1164335" y="49203"/>
                  <a:pt x="1107440" y="50800"/>
                  <a:pt x="1051560" y="45720"/>
                </a:cubicBezTo>
                <a:cubicBezTo>
                  <a:pt x="970887" y="25552"/>
                  <a:pt x="1011545" y="30480"/>
                  <a:pt x="929640" y="30480"/>
                </a:cubicBezTo>
              </a:path>
            </a:pathLst>
          </a:cu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9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205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296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4F6228"/>
                </a:solidFill>
                <a:ea typeface="ＭＳ Ｐゴシック" pitchFamily="34" charset="-128"/>
              </a:rPr>
              <a:t>Accessible Workstations</a:t>
            </a:r>
          </a:p>
        </p:txBody>
      </p:sp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4419600" y="3796605"/>
            <a:ext cx="45503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1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CC9900"/>
              </a:buClr>
              <a:buSzPct val="60000"/>
              <a:buBlip>
                <a:blip r:embed="rId3"/>
              </a:buBlip>
              <a:defRPr sz="28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Humanst521 BT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>
                <a:solidFill>
                  <a:srgbClr val="4F6228"/>
                </a:solidFill>
              </a:rPr>
              <a:t>-</a:t>
            </a:r>
            <a:r>
              <a:rPr lang="en-US" altLang="en-US" sz="2800" dirty="0">
                <a:solidFill>
                  <a:srgbClr val="4F6228"/>
                </a:solidFill>
                <a:latin typeface="+mn-lt"/>
              </a:rPr>
              <a:t>Surface </a:t>
            </a:r>
            <a:r>
              <a:rPr lang="en-US" altLang="en-US" sz="2800" dirty="0" smtClean="0">
                <a:solidFill>
                  <a:srgbClr val="4F6228"/>
                </a:solidFill>
                <a:latin typeface="+mn-lt"/>
              </a:rPr>
              <a:t>height: 28-34 in.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>
                <a:solidFill>
                  <a:srgbClr val="4F6228"/>
                </a:solidFill>
                <a:latin typeface="+mn-lt"/>
              </a:rPr>
              <a:t>- Adequate knee clearance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>
                <a:solidFill>
                  <a:srgbClr val="4F6228"/>
                </a:solidFill>
                <a:latin typeface="+mn-lt"/>
              </a:rPr>
              <a:t>- Clear floor space: 30 by 48 in</a:t>
            </a:r>
          </a:p>
        </p:txBody>
      </p:sp>
      <p:pic>
        <p:nvPicPr>
          <p:cNvPr id="1024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12994"/>
            <a:ext cx="3840155" cy="25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93" y="1272774"/>
            <a:ext cx="4265007" cy="223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ew ada door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3313"/>
            <a:ext cx="23145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6142038"/>
            <a:ext cx="26717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9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58492</TotalTime>
  <Words>3026</Words>
  <Application>Microsoft Office PowerPoint</Application>
  <PresentationFormat>On-screen Show (4:3)</PresentationFormat>
  <Paragraphs>630</Paragraphs>
  <Slides>118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4_Office Theme</vt:lpstr>
      <vt:lpstr>The ADA and Libraries</vt:lpstr>
      <vt:lpstr>PowerPoint Presentation</vt:lpstr>
      <vt:lpstr>PowerPoint Presentation</vt:lpstr>
      <vt:lpstr>Goals</vt:lpstr>
      <vt:lpstr>Pop Quiz</vt:lpstr>
      <vt:lpstr>PowerPoint Presentation</vt:lpstr>
      <vt:lpstr>Pop Quiz</vt:lpstr>
      <vt:lpstr>PowerPoint Presentation</vt:lpstr>
      <vt:lpstr>Most common reasons for functional limitation of adults in the US...</vt:lpstr>
      <vt:lpstr>PowerPoint Presentation</vt:lpstr>
      <vt:lpstr>PowerPoint Presentation</vt:lpstr>
      <vt:lpstr>Americans with Disabilities Act</vt:lpstr>
      <vt:lpstr>PowerPoint Presentation</vt:lpstr>
      <vt:lpstr>PowerPoint Presentation</vt:lpstr>
      <vt:lpstr>PowerPoint Presentation</vt:lpstr>
      <vt:lpstr>PowerPoint Presentation</vt:lpstr>
      <vt:lpstr>ADA Definition of Disability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Statistics</vt:lpstr>
      <vt:lpstr>People with Mental Health Disabilities</vt:lpstr>
      <vt:lpstr>PowerPoint Presentation</vt:lpstr>
      <vt:lpstr>PowerPoint Presentation</vt:lpstr>
      <vt:lpstr>Effective Communication</vt:lpstr>
      <vt:lpstr>ADA Effective Communication</vt:lpstr>
      <vt:lpstr>Effective Communication</vt:lpstr>
      <vt:lpstr>People Who Are Blind or Have Low Vision</vt:lpstr>
      <vt:lpstr>PowerPoint Presentation</vt:lpstr>
      <vt:lpstr>Effective Communication</vt:lpstr>
      <vt:lpstr>Provide material in Braille</vt:lpstr>
      <vt:lpstr>Scenario + Discussion</vt:lpstr>
      <vt:lpstr>Provide material in Large Print</vt:lpstr>
      <vt:lpstr>Magnifier</vt:lpstr>
      <vt:lpstr>Provide print material, thumb drive or email it</vt:lpstr>
      <vt:lpstr>Many people who are blind use screen reading technology</vt:lpstr>
      <vt:lpstr>Provide material in audio format</vt:lpstr>
      <vt:lpstr>e-reader</vt:lpstr>
      <vt:lpstr>Does your library have computers that the public uses?  Is screen reading software installed on at least one computer?  </vt:lpstr>
      <vt:lpstr>NVDA (NonVisual Desktop Access)</vt:lpstr>
      <vt:lpstr>People who are Deaf or Hard of Hearing</vt:lpstr>
      <vt:lpstr>Use What You Have to Communicate</vt:lpstr>
      <vt:lpstr>Scenario + Discussion</vt:lpstr>
      <vt:lpstr>Assistive Listening Devices Amplify Sound for an Individual   </vt:lpstr>
      <vt:lpstr>ALDs Available Note the Sign   </vt:lpstr>
      <vt:lpstr>Closed or Open Captions on Video</vt:lpstr>
      <vt:lpstr> Computer Aided Real-time Transcription  CART </vt:lpstr>
      <vt:lpstr>PowerPoint Presentation</vt:lpstr>
      <vt:lpstr>PowerPoint Presentation</vt:lpstr>
      <vt:lpstr> When using a sign language Interpreter face and look at the person who is deaf.</vt:lpstr>
      <vt:lpstr>Ensuring effective communication  in a  group</vt:lpstr>
      <vt:lpstr>How do people who are deaf or have speech disabilities communicate by phone?</vt:lpstr>
      <vt:lpstr>TTY and Relay</vt:lpstr>
      <vt:lpstr>Relay Service</vt:lpstr>
      <vt:lpstr>Relay Service</vt:lpstr>
      <vt:lpstr>Video Relay Service</vt:lpstr>
      <vt:lpstr>Video Remote Interpreting One on One</vt:lpstr>
      <vt:lpstr>Scenario + Discussion</vt:lpstr>
      <vt:lpstr>PowerPoint Presentation</vt:lpstr>
      <vt:lpstr>When providing an auxiliary aid or service,  the organization is required to provide what the person wants no matter how much it costs.   True or False?</vt:lpstr>
      <vt:lpstr> Undue Burden</vt:lpstr>
      <vt:lpstr>PowerPoint Presentation</vt:lpstr>
      <vt:lpstr>General Nondiscrimination</vt:lpstr>
      <vt:lpstr>General Nondiscrimination Requirements</vt:lpstr>
      <vt:lpstr>General Nondiscrimination </vt:lpstr>
      <vt:lpstr>Service Animals</vt:lpstr>
      <vt:lpstr>ADA Service Animal Definition</vt:lpstr>
      <vt:lpstr>PowerPoint Presentation</vt:lpstr>
      <vt:lpstr>People who Have Epilepsy</vt:lpstr>
      <vt:lpstr>PowerPoint Presentation</vt:lpstr>
      <vt:lpstr> Service Animals People with Psychiatric Disabilities  </vt:lpstr>
      <vt:lpstr>Not considered work or tasks</vt:lpstr>
      <vt:lpstr> An Organization May Ask</vt:lpstr>
      <vt:lpstr>Scenario + Discussion</vt:lpstr>
      <vt:lpstr>Service Animals</vt:lpstr>
      <vt:lpstr>PowerPoint Presentation</vt:lpstr>
      <vt:lpstr>Scenario + Discussion</vt:lpstr>
      <vt:lpstr>Scenario + Discussion</vt:lpstr>
      <vt:lpstr>Customer Requests</vt:lpstr>
      <vt:lpstr>Web Accessibility </vt:lpstr>
      <vt:lpstr>PowerPoint Presentation</vt:lpstr>
      <vt:lpstr>Facilities Built Before the ADA</vt:lpstr>
      <vt:lpstr>Minimum Accessibility for Older Buildings </vt:lpstr>
      <vt:lpstr>Accessible Route from  Site Arrival Points</vt:lpstr>
      <vt:lpstr>Accessible Route</vt:lpstr>
      <vt:lpstr>Accessible Entrance Historic Building, Stairs &amp; Ramp</vt:lpstr>
      <vt:lpstr>If not all entrances are accessible…</vt:lpstr>
      <vt:lpstr>PowerPoint Presentation</vt:lpstr>
      <vt:lpstr>Service Counter</vt:lpstr>
      <vt:lpstr>Facility Access</vt:lpstr>
      <vt:lpstr>Accessible Workstations</vt:lpstr>
      <vt:lpstr>Toilet 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Signs</vt:lpstr>
      <vt:lpstr> Directional or Informational Signs </vt:lpstr>
      <vt:lpstr>Protruding Object</vt:lpstr>
      <vt:lpstr> Maintenance of Accessible Features</vt:lpstr>
      <vt:lpstr>PowerPoint Presentation</vt:lpstr>
      <vt:lpstr>PowerPoint Presentation</vt:lpstr>
      <vt:lpstr>Issues that Make an Accessible Space Inaccessible</vt:lpstr>
      <vt:lpstr>Issues that Make an Accessible Space Inaccessible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Hart</dc:creator>
  <cp:lastModifiedBy>Stacy Hart</cp:lastModifiedBy>
  <cp:revision>281</cp:revision>
  <cp:lastPrinted>2015-04-03T23:37:07Z</cp:lastPrinted>
  <dcterms:created xsi:type="dcterms:W3CDTF">2013-08-28T17:29:53Z</dcterms:created>
  <dcterms:modified xsi:type="dcterms:W3CDTF">2016-05-17T14:19:24Z</dcterms:modified>
</cp:coreProperties>
</file>